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microsoft.com/office/2020/02/relationships/classificationlabels" Target="docMetadata/LabelInfo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50" r:id="rId1"/>
  </p:sldMasterIdLst>
  <p:notesMasterIdLst>
    <p:notesMasterId r:id="rId44"/>
  </p:notesMasterIdLst>
  <p:sldIdLst>
    <p:sldId id="294" r:id="rId2"/>
    <p:sldId id="297" r:id="rId3"/>
    <p:sldId id="299" r:id="rId4"/>
    <p:sldId id="296" r:id="rId5"/>
    <p:sldId id="301" r:id="rId6"/>
    <p:sldId id="323" r:id="rId7"/>
    <p:sldId id="300" r:id="rId8"/>
    <p:sldId id="334" r:id="rId9"/>
    <p:sldId id="302" r:id="rId10"/>
    <p:sldId id="303" r:id="rId11"/>
    <p:sldId id="304" r:id="rId12"/>
    <p:sldId id="307" r:id="rId13"/>
    <p:sldId id="306" r:id="rId14"/>
    <p:sldId id="310" r:id="rId15"/>
    <p:sldId id="308" r:id="rId16"/>
    <p:sldId id="309" r:id="rId17"/>
    <p:sldId id="335" r:id="rId18"/>
    <p:sldId id="336" r:id="rId19"/>
    <p:sldId id="314" r:id="rId20"/>
    <p:sldId id="315" r:id="rId21"/>
    <p:sldId id="341" r:id="rId22"/>
    <p:sldId id="313" r:id="rId23"/>
    <p:sldId id="338" r:id="rId24"/>
    <p:sldId id="339" r:id="rId25"/>
    <p:sldId id="321" r:id="rId26"/>
    <p:sldId id="333" r:id="rId27"/>
    <p:sldId id="320" r:id="rId28"/>
    <p:sldId id="340" r:id="rId29"/>
    <p:sldId id="342" r:id="rId30"/>
    <p:sldId id="343" r:id="rId31"/>
    <p:sldId id="322" r:id="rId32"/>
    <p:sldId id="344" r:id="rId33"/>
    <p:sldId id="346" r:id="rId34"/>
    <p:sldId id="347" r:id="rId35"/>
    <p:sldId id="348" r:id="rId36"/>
    <p:sldId id="325" r:id="rId37"/>
    <p:sldId id="327" r:id="rId38"/>
    <p:sldId id="337" r:id="rId39"/>
    <p:sldId id="328" r:id="rId40"/>
    <p:sldId id="329" r:id="rId41"/>
    <p:sldId id="330" r:id="rId42"/>
    <p:sldId id="331" r:id="rId43"/>
  </p:sldIdLst>
  <p:sldSz cx="12192000" cy="6858000"/>
  <p:notesSz cx="13716000" cy="2438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userDrawn="1">
          <p15:clr>
            <a:srgbClr val="A4A3A4"/>
          </p15:clr>
        </p15:guide>
        <p15:guide id="2" pos="456" userDrawn="1">
          <p15:clr>
            <a:srgbClr val="A4A3A4"/>
          </p15:clr>
        </p15:guide>
        <p15:guide id="3" orient="horz" pos="2616" userDrawn="1">
          <p15:clr>
            <a:srgbClr val="A4A3A4"/>
          </p15:clr>
        </p15:guide>
        <p15:guide id="4" orient="horz" pos="3264" userDrawn="1">
          <p15:clr>
            <a:srgbClr val="A4A3A4"/>
          </p15:clr>
        </p15:guide>
        <p15:guide id="5" pos="6912" userDrawn="1">
          <p15:clr>
            <a:srgbClr val="A4A3A4"/>
          </p15:clr>
        </p15:guide>
        <p15:guide id="6" orient="horz" pos="2136" userDrawn="1">
          <p15:clr>
            <a:srgbClr val="A4A3A4"/>
          </p15:clr>
        </p15:guide>
        <p15:guide id="7" orient="horz" pos="4008" userDrawn="1">
          <p15:clr>
            <a:srgbClr val="A4A3A4"/>
          </p15:clr>
        </p15:guide>
        <p15:guide id="8" orient="horz" pos="1152" userDrawn="1">
          <p15:clr>
            <a:srgbClr val="A4A3A4"/>
          </p15:clr>
        </p15:guide>
        <p15:guide id="9" orient="horz" pos="2352" userDrawn="1">
          <p15:clr>
            <a:srgbClr val="A4A3A4"/>
          </p15:clr>
        </p15:guide>
        <p15:guide id="10" orient="horz" pos="1512" userDrawn="1">
          <p15:clr>
            <a:srgbClr val="A4A3A4"/>
          </p15:clr>
        </p15:guide>
        <p15:guide id="11" pos="7680" userDrawn="1">
          <p15:clr>
            <a:srgbClr val="A4A3A4"/>
          </p15:clr>
        </p15:guide>
        <p15:guide id="12" pos="6696" userDrawn="1">
          <p15:clr>
            <a:srgbClr val="A4A3A4"/>
          </p15:clr>
        </p15:guide>
        <p15:guide id="13" pos="1008" userDrawn="1">
          <p15:clr>
            <a:srgbClr val="A4A3A4"/>
          </p15:clr>
        </p15:guide>
        <p15:guide id="14" pos="1584" userDrawn="1">
          <p15:clr>
            <a:srgbClr val="A4A3A4"/>
          </p15:clr>
        </p15:guide>
        <p15:guide id="15" pos="2136" userDrawn="1">
          <p15:clr>
            <a:srgbClr val="A4A3A4"/>
          </p15:clr>
        </p15:guide>
        <p15:guide id="16" pos="2760" userDrawn="1">
          <p15:clr>
            <a:srgbClr val="A4A3A4"/>
          </p15:clr>
        </p15:guide>
        <p15:guide id="17" pos="3288" userDrawn="1">
          <p15:clr>
            <a:srgbClr val="A4A3A4"/>
          </p15:clr>
        </p15:guide>
        <p15:guide id="18" pos="4032" userDrawn="1">
          <p15:clr>
            <a:srgbClr val="A4A3A4"/>
          </p15:clr>
        </p15:guide>
        <p15:guide id="19" pos="4392" userDrawn="1">
          <p15:clr>
            <a:srgbClr val="A4A3A4"/>
          </p15:clr>
        </p15:guide>
        <p15:guide id="20" pos="4944" userDrawn="1">
          <p15:clr>
            <a:srgbClr val="A4A3A4"/>
          </p15:clr>
        </p15:guide>
        <p15:guide id="21" pos="5544" userDrawn="1">
          <p15:clr>
            <a:srgbClr val="A4A3A4"/>
          </p15:clr>
        </p15:guide>
        <p15:guide id="22" pos="6072" userDrawn="1">
          <p15:clr>
            <a:srgbClr val="A4A3A4"/>
          </p15:clr>
        </p15:guide>
        <p15:guide id="23" orient="horz" pos="2448" userDrawn="1">
          <p15:clr>
            <a:srgbClr val="A4A3A4"/>
          </p15:clr>
        </p15:guide>
        <p15:guide id="24" orient="horz" pos="960" userDrawn="1">
          <p15:clr>
            <a:srgbClr val="A4A3A4"/>
          </p15:clr>
        </p15:guide>
        <p15:guide id="25" pos="5256" userDrawn="1">
          <p15:clr>
            <a:srgbClr val="A4A3A4"/>
          </p15:clr>
        </p15:guide>
        <p15:guide id="26" pos="7261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0000000-0000-0000-0000-000000000000}" name="Author" initials="A" userId="Author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11929"/>
    <a:srgbClr val="202C8F"/>
    <a:srgbClr val="FDFBF6"/>
    <a:srgbClr val="AAC4E9"/>
    <a:srgbClr val="F5CDCE"/>
    <a:srgbClr val="DF8C8C"/>
    <a:srgbClr val="D4D593"/>
    <a:srgbClr val="E6F0FE"/>
    <a:srgbClr val="CDBE8A"/>
    <a:srgbClr val="FFEFE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85BE263C-DBD7-4A20-BB59-AAB30ACAA65A}" styleName="Medium Style 3 - 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EB9631B5-78F2-41C9-869B-9F39066F8104}" styleName="Medium Style 3 - 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EB344D84-9AFB-497E-A393-DC336BA19D2E}" styleName="Medium Style 3 - Accent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4843" autoAdjust="0"/>
    <p:restoredTop sz="84194" autoAdjust="0"/>
  </p:normalViewPr>
  <p:slideViewPr>
    <p:cSldViewPr snapToGrid="0" snapToObjects="1">
      <p:cViewPr varScale="1">
        <p:scale>
          <a:sx n="92" d="100"/>
          <a:sy n="92" d="100"/>
        </p:scale>
        <p:origin x="216" y="176"/>
      </p:cViewPr>
      <p:guideLst>
        <p:guide/>
        <p:guide pos="456"/>
        <p:guide orient="horz" pos="2616"/>
        <p:guide orient="horz" pos="3264"/>
        <p:guide pos="6912"/>
        <p:guide orient="horz" pos="2136"/>
        <p:guide orient="horz" pos="4008"/>
        <p:guide orient="horz" pos="1152"/>
        <p:guide orient="horz" pos="2352"/>
        <p:guide orient="horz" pos="1512"/>
        <p:guide pos="7680"/>
        <p:guide pos="6696"/>
        <p:guide pos="1008"/>
        <p:guide pos="1584"/>
        <p:guide pos="2136"/>
        <p:guide pos="2760"/>
        <p:guide pos="3288"/>
        <p:guide pos="4032"/>
        <p:guide pos="4392"/>
        <p:guide pos="4944"/>
        <p:guide pos="5544"/>
        <p:guide pos="6072"/>
        <p:guide orient="horz" pos="2448"/>
        <p:guide orient="horz" pos="960"/>
        <p:guide pos="5256"/>
        <p:guide pos="7261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25" d="100"/>
        <a:sy n="125" d="100"/>
      </p:scale>
      <p:origin x="0" y="-6696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microsoft.com/office/2018/10/relationships/authors" Target="author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808667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600" kern="1200">
        <a:solidFill>
          <a:schemeClr val="tx1"/>
        </a:solidFill>
        <a:latin typeface="+mn-lt"/>
        <a:ea typeface="+mn-ea"/>
        <a:cs typeface="+mn-cs"/>
      </a:defRPr>
    </a:lvl1pPr>
    <a:lvl2pPr marL="228600" algn="l" defTabSz="457200" rtl="0" eaLnBrk="1" latinLnBrk="0" hangingPunct="1">
      <a:defRPr sz="600" kern="1200">
        <a:solidFill>
          <a:schemeClr val="tx1"/>
        </a:solidFill>
        <a:latin typeface="+mn-lt"/>
        <a:ea typeface="+mn-ea"/>
        <a:cs typeface="+mn-cs"/>
      </a:defRPr>
    </a:lvl2pPr>
    <a:lvl3pPr marL="457200" algn="l" defTabSz="457200" rtl="0" eaLnBrk="1" latinLnBrk="0" hangingPunct="1">
      <a:defRPr sz="600" kern="1200">
        <a:solidFill>
          <a:schemeClr val="tx1"/>
        </a:solidFill>
        <a:latin typeface="+mn-lt"/>
        <a:ea typeface="+mn-ea"/>
        <a:cs typeface="+mn-cs"/>
      </a:defRPr>
    </a:lvl3pPr>
    <a:lvl4pPr marL="685800" algn="l" defTabSz="457200" rtl="0" eaLnBrk="1" latinLnBrk="0" hangingPunct="1">
      <a:defRPr sz="600" kern="1200">
        <a:solidFill>
          <a:schemeClr val="tx1"/>
        </a:solidFill>
        <a:latin typeface="+mn-lt"/>
        <a:ea typeface="+mn-ea"/>
        <a:cs typeface="+mn-cs"/>
      </a:defRPr>
    </a:lvl4pPr>
    <a:lvl5pPr marL="914400" algn="l" defTabSz="457200" rtl="0" eaLnBrk="1" latinLnBrk="0" hangingPunct="1">
      <a:defRPr sz="600" kern="1200">
        <a:solidFill>
          <a:schemeClr val="tx1"/>
        </a:solidFill>
        <a:latin typeface="+mn-lt"/>
        <a:ea typeface="+mn-ea"/>
        <a:cs typeface="+mn-cs"/>
      </a:defRPr>
    </a:lvl5pPr>
    <a:lvl6pPr marL="1143000" algn="l" defTabSz="457200" rtl="0" eaLnBrk="1" latinLnBrk="0" hangingPunct="1">
      <a:defRPr sz="600" kern="1200">
        <a:solidFill>
          <a:schemeClr val="tx1"/>
        </a:solidFill>
        <a:latin typeface="+mn-lt"/>
        <a:ea typeface="+mn-ea"/>
        <a:cs typeface="+mn-cs"/>
      </a:defRPr>
    </a:lvl6pPr>
    <a:lvl7pPr marL="1371600" algn="l" defTabSz="457200" rtl="0" eaLnBrk="1" latinLnBrk="0" hangingPunct="1">
      <a:defRPr sz="600" kern="1200">
        <a:solidFill>
          <a:schemeClr val="tx1"/>
        </a:solidFill>
        <a:latin typeface="+mn-lt"/>
        <a:ea typeface="+mn-ea"/>
        <a:cs typeface="+mn-cs"/>
      </a:defRPr>
    </a:lvl7pPr>
    <a:lvl8pPr marL="1600200" algn="l" defTabSz="457200" rtl="0" eaLnBrk="1" latinLnBrk="0" hangingPunct="1">
      <a:defRPr sz="600" kern="1200">
        <a:solidFill>
          <a:schemeClr val="tx1"/>
        </a:solidFill>
        <a:latin typeface="+mn-lt"/>
        <a:ea typeface="+mn-ea"/>
        <a:cs typeface="+mn-cs"/>
      </a:defRPr>
    </a:lvl8pPr>
    <a:lvl9pPr marL="1828800" algn="l" defTabSz="457200" rtl="0" eaLnBrk="1" latinLnBrk="0" hangingPunct="1">
      <a:defRPr sz="6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-457200" y="3048000"/>
            <a:ext cx="14630400" cy="82296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1371600" y="11734800"/>
            <a:ext cx="10972800" cy="9601200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Justin</a:t>
            </a:r>
          </a:p>
        </p:txBody>
      </p:sp>
    </p:spTree>
    <p:extLst>
      <p:ext uri="{BB962C8B-B14F-4D97-AF65-F5344CB8AC3E}">
        <p14:creationId xmlns:p14="http://schemas.microsoft.com/office/powerpoint/2010/main" val="276171184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-457200" y="3048000"/>
            <a:ext cx="14630400" cy="82296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1371600" y="11734800"/>
            <a:ext cx="10972800" cy="9601200"/>
          </a:xfrm>
          <a:prstGeom prst="rect">
            <a:avLst/>
          </a:prstGeom>
        </p:spPr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r>
              <a:rPr lang="en-US" sz="1200" b="0" dirty="0">
                <a:solidFill>
                  <a:srgbClr val="0070C0"/>
                </a:solidFill>
              </a:rPr>
              <a:t>Water Supply</a:t>
            </a:r>
            <a:endParaRPr lang="en-US" sz="1200" b="0" dirty="0">
              <a:solidFill>
                <a:schemeClr val="accent6">
                  <a:lumMod val="75000"/>
                </a:schemeClr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334153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-457200" y="3048000"/>
            <a:ext cx="14630400" cy="82296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1371600" y="11734800"/>
            <a:ext cx="10972800" cy="9601200"/>
          </a:xfrm>
          <a:prstGeom prst="rect">
            <a:avLst/>
          </a:prstGeom>
        </p:spPr>
        <p:txBody>
          <a:bodyPr/>
          <a:lstStyle/>
          <a:p>
            <a:r>
              <a:rPr lang="en-US" sz="2000" dirty="0"/>
              <a:t>Water Supply</a:t>
            </a:r>
          </a:p>
          <a:p>
            <a:endParaRPr lang="en-US" sz="1100" b="1" u="none" strike="noStrike" dirty="0">
              <a:solidFill>
                <a:srgbClr val="002060"/>
              </a:solidFill>
              <a:effectLst/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sz="1100" dirty="0"/>
              <a:t>Start with water supply (explain that we are going to review the Reader’s Digest version since this is not the focus of the presentation)</a:t>
            </a:r>
          </a:p>
          <a:p>
            <a:r>
              <a:rPr lang="en-US" sz="1100" dirty="0"/>
              <a:t>Sources: 1) groundwater (well pic + rainfall history); 2) State Water Project; 3) Colorado River</a:t>
            </a:r>
          </a:p>
          <a:p>
            <a:r>
              <a:rPr lang="en-US" sz="1100" dirty="0"/>
              <a:t>Summary graphic on next page</a:t>
            </a:r>
          </a:p>
          <a:p>
            <a:pPr marL="45720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018482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-457200" y="3048000"/>
            <a:ext cx="14630400" cy="82296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1371600" y="11734800"/>
            <a:ext cx="10972800" cy="9601200"/>
          </a:xfrm>
          <a:prstGeom prst="rect">
            <a:avLst/>
          </a:prstGeom>
        </p:spPr>
        <p:txBody>
          <a:bodyPr/>
          <a:lstStyle/>
          <a:p>
            <a:r>
              <a:rPr lang="en-US" sz="2000" dirty="0"/>
              <a:t>Water Treatment</a:t>
            </a:r>
          </a:p>
          <a:p>
            <a:endParaRPr lang="en-US" sz="2000" dirty="0"/>
          </a:p>
          <a:p>
            <a:endParaRPr lang="en-US" sz="2000" dirty="0"/>
          </a:p>
          <a:p>
            <a:pPr marL="571500" marR="0" lvl="0" indent="-5715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4000" dirty="0"/>
              <a:t>This all needs to get treated, whether through chemicals or blending. </a:t>
            </a:r>
          </a:p>
          <a:p>
            <a:pPr marL="571500" marR="0" lvl="0" indent="-5715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4000" dirty="0"/>
              <a:t>Plus rigorous testing and reporting requirements – pic of annual water quality report you all should get in the mail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470156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-457200" y="3048000"/>
            <a:ext cx="14630400" cy="82296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1371600" y="11734800"/>
            <a:ext cx="10972800" cy="9601200"/>
          </a:xfrm>
          <a:prstGeom prst="rect">
            <a:avLst/>
          </a:prstGeom>
        </p:spPr>
        <p:txBody>
          <a:bodyPr/>
          <a:lstStyle/>
          <a:p>
            <a:r>
              <a:rPr lang="en-US" sz="2000" dirty="0"/>
              <a:t>Water Storage</a:t>
            </a:r>
          </a:p>
          <a:p>
            <a:endParaRPr lang="en-US" sz="2000" dirty="0"/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en-US" sz="2000" dirty="0"/>
              <a:t>CVWD’s water supply is pumped to and held in reservoirs located throughout the area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en-US" sz="2000" dirty="0"/>
              <a:t>District maintains 17 reservoirs, constructed between 1949 and 1985 with storage capacity of 17.5 million gallons</a:t>
            </a:r>
          </a:p>
          <a:p>
            <a:pPr marL="214313" marR="0" lvl="0" indent="-214313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14 steel and 3 concrete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36632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-457200" y="3048000"/>
            <a:ext cx="14630400" cy="82296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1371600" y="11734800"/>
            <a:ext cx="10972800" cy="9601200"/>
          </a:xfrm>
          <a:prstGeom prst="rect">
            <a:avLst/>
          </a:prstGeom>
        </p:spPr>
        <p:txBody>
          <a:bodyPr/>
          <a:lstStyle/>
          <a:p>
            <a:r>
              <a:rPr lang="en-US" sz="2000" dirty="0"/>
              <a:t>Water Distribution</a:t>
            </a:r>
            <a:endParaRPr lang="en-US" sz="1650" dirty="0"/>
          </a:p>
          <a:p>
            <a:endParaRPr lang="en-US" sz="1650" dirty="0"/>
          </a:p>
          <a:p>
            <a:r>
              <a:rPr lang="en-US" sz="1650" dirty="0"/>
              <a:t>The means by which water is pumped to reservoirs and then delivered to homes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endParaRPr lang="en-US" sz="1650" dirty="0"/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en-US" sz="1650" dirty="0"/>
              <a:t>Booster Pumps</a:t>
            </a:r>
          </a:p>
          <a:p>
            <a:pPr marL="671513" lvl="1" indent="-214313">
              <a:buFont typeface="Arial" panose="020B0604020202020204" pitchFamily="34" charset="0"/>
              <a:buChar char="•"/>
            </a:pPr>
            <a:r>
              <a:rPr lang="en-US" sz="1650" dirty="0"/>
              <a:t>34 booster pumps, with pressure ranging from 30 psi to 210 psi</a:t>
            </a:r>
          </a:p>
          <a:p>
            <a:endParaRPr lang="en-US" sz="1650" dirty="0"/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en-US" sz="1650" dirty="0"/>
              <a:t>SCADA System</a:t>
            </a:r>
          </a:p>
          <a:p>
            <a:pPr marL="671513" lvl="1" indent="-214313">
              <a:buFont typeface="Arial" panose="020B0604020202020204" pitchFamily="34" charset="0"/>
              <a:buChar char="•"/>
            </a:pPr>
            <a:r>
              <a:rPr lang="en-US" sz="1650" dirty="0"/>
              <a:t>“Brains” of the water distribution system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endParaRPr lang="en-US" sz="1650" dirty="0"/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en-US" sz="1650" dirty="0"/>
              <a:t>Pipelines – 95 miles of water mains and laterals to individual homes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en-US" dirty="0"/>
              <a:t>Boosters - Cost of electricity is $850K per year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en-US" dirty="0"/>
              <a:t>SCADA – brains of the system. Plant operators are available for standby 24/7 and are constantly monitoring water production, treatment, and distribution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036597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-457200" y="3048000"/>
            <a:ext cx="14630400" cy="82296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1371600" y="11734800"/>
            <a:ext cx="10972800" cy="9601200"/>
          </a:xfrm>
          <a:prstGeom prst="rect">
            <a:avLst/>
          </a:prstGeom>
        </p:spPr>
        <p:txBody>
          <a:bodyPr/>
          <a:lstStyle/>
          <a:p>
            <a:r>
              <a:rPr lang="en-US" sz="2400" dirty="0"/>
              <a:t>Emergency Preparedness</a:t>
            </a:r>
            <a:endParaRPr lang="en-US" sz="2000" dirty="0"/>
          </a:p>
          <a:p>
            <a:endParaRPr lang="en-US" sz="2000" dirty="0"/>
          </a:p>
          <a:p>
            <a:r>
              <a:rPr lang="en-US" sz="2000" dirty="0"/>
              <a:t>Emergency Response is a responsibility of the District to the Crescenta Valley and neighboring communities</a:t>
            </a:r>
          </a:p>
          <a:p>
            <a:pPr marL="231775" indent="-231775">
              <a:buFont typeface="Arial" panose="020B0604020202020204" pitchFamily="34" charset="0"/>
              <a:buChar char="•"/>
            </a:pPr>
            <a:r>
              <a:rPr lang="en-US" sz="2000" dirty="0"/>
              <a:t>651 fire hydrants</a:t>
            </a:r>
          </a:p>
          <a:p>
            <a:pPr marL="231775" indent="-231775">
              <a:buFont typeface="Arial" panose="020B0604020202020204" pitchFamily="34" charset="0"/>
              <a:buChar char="•"/>
            </a:pPr>
            <a:r>
              <a:rPr lang="en-US" sz="2000" dirty="0"/>
              <a:t>10 sites have “seismic sensors”</a:t>
            </a:r>
          </a:p>
          <a:p>
            <a:pPr marL="231775" indent="-231775">
              <a:buFont typeface="Arial" panose="020B0604020202020204" pitchFamily="34" charset="0"/>
              <a:buChar char="•"/>
            </a:pPr>
            <a:r>
              <a:rPr lang="en-US" sz="2000" dirty="0"/>
              <a:t>Emergency generators – stationary and portable</a:t>
            </a:r>
          </a:p>
        </p:txBody>
      </p:sp>
    </p:spTree>
    <p:extLst>
      <p:ext uri="{BB962C8B-B14F-4D97-AF65-F5344CB8AC3E}">
        <p14:creationId xmlns:p14="http://schemas.microsoft.com/office/powerpoint/2010/main" val="91624410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-457200" y="3048000"/>
            <a:ext cx="14630400" cy="82296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1371600" y="11734800"/>
            <a:ext cx="10972800" cy="9601200"/>
          </a:xfrm>
          <a:prstGeom prst="rect">
            <a:avLst/>
          </a:prstGeom>
        </p:spPr>
        <p:txBody>
          <a:bodyPr/>
          <a:lstStyle/>
          <a:p>
            <a:r>
              <a:rPr lang="en-US" sz="800" dirty="0"/>
              <a:t>Customer Support</a:t>
            </a:r>
          </a:p>
          <a:p>
            <a:endParaRPr lang="en-US" sz="800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800" dirty="0"/>
              <a:t>We focused on getting water to your tap. There are a host of other efforts – customer service / long-term planning / community stewardship that go into the overall service you receive from the District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sz="800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800" dirty="0"/>
              <a:t>We will leave it there, as this is a whole discussion</a:t>
            </a:r>
          </a:p>
        </p:txBody>
      </p:sp>
    </p:spTree>
    <p:extLst>
      <p:ext uri="{BB962C8B-B14F-4D97-AF65-F5344CB8AC3E}">
        <p14:creationId xmlns:p14="http://schemas.microsoft.com/office/powerpoint/2010/main" val="208866451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-457200" y="3048000"/>
            <a:ext cx="14630400" cy="82296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1371600" y="11734800"/>
            <a:ext cx="10972800" cy="9601200"/>
          </a:xfrm>
          <a:prstGeom prst="rect">
            <a:avLst/>
          </a:prstGeom>
        </p:spPr>
        <p:txBody>
          <a:bodyPr/>
          <a:lstStyle/>
          <a:p>
            <a:pPr marL="0" marR="0" lvl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+mj-lt"/>
              <a:buNone/>
            </a:pPr>
            <a:r>
              <a:rPr lang="en-US" sz="1100" b="1" u="sng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Why Pipelines (The “why”, Part 1)</a:t>
            </a: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marR="0" lvl="1" indent="-28575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lphaLcPeriod"/>
            </a:pPr>
            <a:r>
              <a:rPr lang="en-US" sz="1100" i="1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Goal(s) of section</a:t>
            </a: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143000" marR="0" lvl="2" indent="-2286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romanLcPeriod"/>
            </a:pPr>
            <a:r>
              <a:rPr lang="en-US" sz="1100" i="1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Answer question of why focus on pipelines, specifically?</a:t>
            </a: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marR="0" lvl="1" indent="-28575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lphaLcPeriod"/>
            </a:pPr>
            <a:r>
              <a:rPr lang="en-US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Pipelines are the backbone to the system. We could have all the water in the world treated to the highest standards</a:t>
            </a:r>
          </a:p>
          <a:p>
            <a:pPr marL="1143000" marR="0" lvl="2" indent="-2286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romanLcPeriod"/>
            </a:pPr>
            <a:r>
              <a:rPr lang="en-US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Without pipelines, homes are not being supplied water</a:t>
            </a:r>
          </a:p>
          <a:p>
            <a:pPr marL="1143000" marR="0" lvl="2" indent="-2286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romanLcPeriod"/>
            </a:pPr>
            <a:r>
              <a:rPr lang="en-US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Preserving the ability to maintain water service to homes preserve usefulness of the home and property values</a:t>
            </a:r>
          </a:p>
          <a:p>
            <a:pPr marL="1143000" marR="0" lvl="2" indent="-2286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romanLcPeriod"/>
            </a:pPr>
            <a:r>
              <a:rPr lang="en-US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Tying the benefit to the property is a more equitable approach (the cost is paid over time by each owner over time)</a:t>
            </a:r>
          </a:p>
          <a:p>
            <a:pPr marL="1143000" marR="0" lvl="2" indent="-2286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romanLcPeriod"/>
            </a:pPr>
            <a:r>
              <a:rPr lang="en-US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All of the system is tied together. It is important to maintain all endpoints as proactively as possible</a:t>
            </a:r>
          </a:p>
          <a:p>
            <a:pPr marL="1143000" marR="0" lvl="2" indent="-22860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+mj-lt"/>
              <a:buAutoNum type="romanLcPeriod"/>
            </a:pPr>
            <a:r>
              <a:rPr lang="en-US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Community equity – shared responsibility of infrastructure reliability to convey water to fight fires</a:t>
            </a:r>
            <a:endParaRPr lang="en-US" dirty="0"/>
          </a:p>
          <a:p>
            <a:endParaRPr lang="en-US" dirty="0"/>
          </a:p>
          <a:p>
            <a:r>
              <a:rPr lang="en-US" dirty="0"/>
              <a:t>Pipelines are the backbone to the system – we could have all the water in the world and treated to the highest standards</a:t>
            </a:r>
          </a:p>
          <a:p>
            <a:pPr marL="176213"/>
            <a:endParaRPr lang="en-US" dirty="0"/>
          </a:p>
          <a:p>
            <a:pPr marL="461963" indent="-285750">
              <a:buFont typeface="Arial" panose="020B0604020202020204" pitchFamily="34" charset="0"/>
              <a:buChar char="•"/>
            </a:pPr>
            <a:r>
              <a:rPr lang="en-US" dirty="0"/>
              <a:t>Without pipelines, homes are not being supplied with water</a:t>
            </a:r>
          </a:p>
          <a:p>
            <a:pPr marL="461963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461963" indent="-285750">
              <a:buFont typeface="Arial" panose="020B0604020202020204" pitchFamily="34" charset="0"/>
              <a:buChar char="•"/>
            </a:pPr>
            <a:r>
              <a:rPr lang="en-US" dirty="0"/>
              <a:t>Preserving the ability to maintain water service to homes preserves the usefulness of the home and property values</a:t>
            </a:r>
          </a:p>
          <a:p>
            <a:pPr marL="461963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461963" indent="-285750">
              <a:buFont typeface="Arial" panose="020B0604020202020204" pitchFamily="34" charset="0"/>
              <a:buChar char="•"/>
            </a:pPr>
            <a:r>
              <a:rPr lang="en-US" dirty="0"/>
              <a:t>Tying the benefit to the property is a more equitable approach (the cost is paid over time by each owner over time)</a:t>
            </a:r>
          </a:p>
          <a:p>
            <a:pPr marL="176213"/>
            <a:endParaRPr lang="en-US" dirty="0"/>
          </a:p>
          <a:p>
            <a:pPr marL="461963" indent="-285750">
              <a:buFont typeface="Arial" panose="020B0604020202020204" pitchFamily="34" charset="0"/>
              <a:buChar char="•"/>
            </a:pPr>
            <a:r>
              <a:rPr lang="en-US" dirty="0"/>
              <a:t>All of the system is tied together. It is important to maintain all endpoints proactively</a:t>
            </a:r>
          </a:p>
          <a:p>
            <a:pPr marL="176213"/>
            <a:endParaRPr lang="en-US" dirty="0"/>
          </a:p>
          <a:p>
            <a:pPr marL="461963" indent="-285750">
              <a:buFont typeface="Arial" panose="020B0604020202020204" pitchFamily="34" charset="0"/>
              <a:buChar char="•"/>
            </a:pPr>
            <a:r>
              <a:rPr lang="en-US" dirty="0"/>
              <a:t>Community equity – shared responsibility of infrastructure reliability to convey water to fight fires</a:t>
            </a:r>
          </a:p>
          <a:p>
            <a:pPr marL="461963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Without conveyance, water is just a bunch of molecules. Might as well be individual gallon jugs from your local grocery store to your home.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“It has been well said that the wise man first buys the water then the land when he contemplates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establishing his </a:t>
            </a:r>
            <a:r>
              <a:rPr lang="en-US" dirty="0" err="1"/>
              <a:t>lares</a:t>
            </a:r>
            <a:r>
              <a:rPr lang="en-US" dirty="0"/>
              <a:t> and penates-or in plain words, begins home building, in California” – J.W. Wood,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Pasadena Citizen and Historian (1917)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In fact, it was the advent of electricity at the turn of the 20</a:t>
            </a:r>
            <a:r>
              <a:rPr lang="en-US" baseline="30000" dirty="0"/>
              <a:t>th</a:t>
            </a:r>
            <a:r>
              <a:rPr lang="en-US" dirty="0"/>
              <a:t> century that made broader settlement possible. Both to pump the water out of the ground and then up the hill to, at that time, the various private water companies</a:t>
            </a:r>
          </a:p>
          <a:p>
            <a:pPr marL="461963" indent="-285750">
              <a:buFont typeface="Arial" panose="020B0604020202020204" pitchFamily="34" charset="0"/>
              <a:buChar char="•"/>
            </a:pP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42106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-457200" y="3048000"/>
            <a:ext cx="14630400" cy="82296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1371600" y="11734800"/>
            <a:ext cx="10972800" cy="9601200"/>
          </a:xfrm>
          <a:prstGeom prst="rect">
            <a:avLst/>
          </a:prstGeom>
        </p:spPr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Recognized the immediacy of this critical need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Conducted studies to determine an infrastructure reliability plan</a:t>
            </a:r>
          </a:p>
          <a:p>
            <a:pPr marL="176213"/>
            <a:endParaRPr lang="en-US" dirty="0"/>
          </a:p>
          <a:p>
            <a:pPr marL="461963" indent="-285750">
              <a:buFont typeface="Arial" panose="020B0604020202020204" pitchFamily="34" charset="0"/>
              <a:buChar char="•"/>
            </a:pPr>
            <a:r>
              <a:rPr lang="en-US" dirty="0"/>
              <a:t>Pipe Age – Range from 90 years (1933) to new (2022)</a:t>
            </a:r>
          </a:p>
          <a:p>
            <a:pPr marL="461963" indent="-285750">
              <a:buFont typeface="Arial" panose="020B0604020202020204" pitchFamily="34" charset="0"/>
              <a:buChar char="•"/>
            </a:pPr>
            <a:r>
              <a:rPr lang="en-US" dirty="0"/>
              <a:t>51% of pipes are 50 years old</a:t>
            </a:r>
          </a:p>
          <a:p>
            <a:pPr marL="461963" indent="-285750">
              <a:buFont typeface="Arial" panose="020B0604020202020204" pitchFamily="34" charset="0"/>
              <a:buChar char="•"/>
            </a:pPr>
            <a:r>
              <a:rPr lang="en-US" dirty="0"/>
              <a:t>“Useful life” of pipe is 75 years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Conducted analyses and a series of workshops with the community and the Board over several years to develop a plan called the “Roadmap”, which develops and infrastructure reliability plan and an associated plan to fund it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067584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-457200" y="3048000"/>
            <a:ext cx="14630400" cy="82296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1371600" y="11734800"/>
            <a:ext cx="10972800" cy="9601200"/>
          </a:xfrm>
          <a:prstGeom prst="rect">
            <a:avLst/>
          </a:prstGeom>
        </p:spPr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Recognized the immediacy of this critical need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Conducted studies to determine an infrastructure reliability plan</a:t>
            </a:r>
          </a:p>
          <a:p>
            <a:pPr marL="176213"/>
            <a:endParaRPr lang="en-US" dirty="0"/>
          </a:p>
          <a:p>
            <a:pPr marL="461963" indent="-285750">
              <a:buFont typeface="Arial" panose="020B0604020202020204" pitchFamily="34" charset="0"/>
              <a:buChar char="•"/>
            </a:pPr>
            <a:r>
              <a:rPr lang="en-US" dirty="0"/>
              <a:t>Pipe Age – Range from 90 years (1933) to new (2022)</a:t>
            </a:r>
          </a:p>
          <a:p>
            <a:pPr marL="461963" indent="-285750">
              <a:buFont typeface="Arial" panose="020B0604020202020204" pitchFamily="34" charset="0"/>
              <a:buChar char="•"/>
            </a:pPr>
            <a:r>
              <a:rPr lang="en-US" dirty="0"/>
              <a:t>51% of pipes are 50 years old</a:t>
            </a:r>
          </a:p>
          <a:p>
            <a:pPr marL="461963" indent="-285750">
              <a:buFont typeface="Arial" panose="020B0604020202020204" pitchFamily="34" charset="0"/>
              <a:buChar char="•"/>
            </a:pPr>
            <a:r>
              <a:rPr lang="en-US" dirty="0"/>
              <a:t>“Useful life” of pipe is 75 years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Conducted analyses and a series of workshops with the community and the Board over several years to develop a plan called the “Roadmap”, which develops and infrastructure reliability plan and an associated plan to fund it</a:t>
            </a:r>
          </a:p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 dirty="0"/>
          </a:p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Developed the Infrastructure Funding and Reliability Roadmap (the “Roadmap”)</a:t>
            </a:r>
          </a:p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While the useful life of pipe is 75 years, the District was on pace for a 200-year plan. We developed a plan to get back on track to minimize 10x higher costs of reactive maintenance</a:t>
            </a:r>
          </a:p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 dirty="0"/>
          </a:p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We’ll come back to this, but let’s pause there</a:t>
            </a:r>
          </a:p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542586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-457200" y="3048000"/>
            <a:ext cx="14630400" cy="82296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1371600" y="11734800"/>
            <a:ext cx="10972800" cy="9601200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Justin</a:t>
            </a:r>
          </a:p>
          <a:p>
            <a:endParaRPr lang="en-US" dirty="0"/>
          </a:p>
          <a:p>
            <a:r>
              <a:rPr lang="en-US" dirty="0"/>
              <a:t>Identify presenters</a:t>
            </a:r>
          </a:p>
          <a:p>
            <a:endParaRPr lang="en-US" dirty="0"/>
          </a:p>
          <a:p>
            <a:r>
              <a:rPr lang="en-US" dirty="0"/>
              <a:t>“Now I’d like to welcome </a:t>
            </a:r>
            <a:r>
              <a:rPr lang="en-US" dirty="0" err="1"/>
              <a:t>Nem</a:t>
            </a:r>
            <a:r>
              <a:rPr lang="en-US" dirty="0"/>
              <a:t> Ochoa for a welcome message”</a:t>
            </a:r>
          </a:p>
          <a:p>
            <a:endParaRPr lang="en-US" dirty="0"/>
          </a:p>
          <a:p>
            <a:r>
              <a:rPr lang="en-US" dirty="0"/>
              <a:t>After welcome message</a:t>
            </a:r>
          </a:p>
          <a:p>
            <a:endParaRPr lang="en-US" dirty="0"/>
          </a:p>
          <a:p>
            <a:r>
              <a:rPr lang="en-US" dirty="0"/>
              <a:t>“Now I’d like to welcome James Lee to give our presentation”</a:t>
            </a:r>
          </a:p>
        </p:txBody>
      </p:sp>
    </p:spTree>
    <p:extLst>
      <p:ext uri="{BB962C8B-B14F-4D97-AF65-F5344CB8AC3E}">
        <p14:creationId xmlns:p14="http://schemas.microsoft.com/office/powerpoint/2010/main" val="34154083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-457200" y="3048000"/>
            <a:ext cx="14630400" cy="82296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1371600" y="11734800"/>
            <a:ext cx="10972800" cy="9601200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Start with we did the hard thing – we raised rates to appropriately take this on.</a:t>
            </a:r>
          </a:p>
          <a:p>
            <a:endParaRPr lang="en-US" dirty="0"/>
          </a:p>
          <a:p>
            <a:r>
              <a:rPr lang="en-US" dirty="0"/>
              <a:t>Challenges</a:t>
            </a:r>
          </a:p>
          <a:p>
            <a:pPr marL="461963" indent="-285750">
              <a:buFont typeface="Arial" panose="020B0604020202020204" pitchFamily="34" charset="0"/>
              <a:buChar char="•"/>
            </a:pPr>
            <a:r>
              <a:rPr lang="en-US" dirty="0"/>
              <a:t>Significant and sustained drought – 15%+ reduction in metered revenues</a:t>
            </a:r>
          </a:p>
          <a:p>
            <a:pPr marL="461963" indent="-285750">
              <a:buFont typeface="Arial" panose="020B0604020202020204" pitchFamily="34" charset="0"/>
              <a:buChar char="•"/>
            </a:pPr>
            <a:r>
              <a:rPr lang="en-US" dirty="0"/>
              <a:t>Historically high inflation</a:t>
            </a:r>
          </a:p>
          <a:p>
            <a:pPr marL="461963" indent="-285750">
              <a:buFont typeface="Arial" panose="020B0604020202020204" pitchFamily="34" charset="0"/>
              <a:buChar char="•"/>
            </a:pPr>
            <a:r>
              <a:rPr lang="en-US" dirty="0"/>
              <a:t>Pandemic</a:t>
            </a:r>
          </a:p>
          <a:p>
            <a:pPr marL="461963" indent="-285750">
              <a:buFont typeface="Arial" panose="020B0604020202020204" pitchFamily="34" charset="0"/>
              <a:buChar char="•"/>
            </a:pPr>
            <a:r>
              <a:rPr lang="en-US" dirty="0"/>
              <a:t>Significant increase in water cost</a:t>
            </a:r>
          </a:p>
          <a:p>
            <a:pPr marL="461963" indent="-285750">
              <a:buFont typeface="Arial" panose="020B0604020202020204" pitchFamily="34" charset="0"/>
              <a:buChar char="•"/>
            </a:pPr>
            <a:r>
              <a:rPr lang="en-US" dirty="0"/>
              <a:t>Heightened need to continue pipeline replacement program</a:t>
            </a:r>
          </a:p>
          <a:p>
            <a:pPr marL="919163" lvl="1" indent="-285750">
              <a:buFont typeface="Arial" panose="020B0604020202020204" pitchFamily="34" charset="0"/>
              <a:buChar char="•"/>
            </a:pPr>
            <a:r>
              <a:rPr lang="en-US" dirty="0"/>
              <a:t>However, due to financial conditions, projects have been deferred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3543283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-457200" y="3048000"/>
            <a:ext cx="14630400" cy="82296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1371600" y="11734800"/>
            <a:ext cx="10972800" cy="9601200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Opportunities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Rate Change – 8%, 7%, 7%, 7%, 6% over the next five fiscal years</a:t>
            </a:r>
          </a:p>
          <a:p>
            <a:pPr marL="919163" marR="0" lvl="1" indent="-2857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We made the hard decisions to raise the rates appropriately, but it was not enough</a:t>
            </a:r>
          </a:p>
          <a:p>
            <a:pPr marL="919163" marR="0" lvl="1" indent="-2857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If we don’t replace pipeline, we are not being proactive about maintenance. If we do, then we run entirely out of funds</a:t>
            </a:r>
          </a:p>
        </p:txBody>
      </p:sp>
    </p:spTree>
    <p:extLst>
      <p:ext uri="{BB962C8B-B14F-4D97-AF65-F5344CB8AC3E}">
        <p14:creationId xmlns:p14="http://schemas.microsoft.com/office/powerpoint/2010/main" val="166493558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-457200" y="3048000"/>
            <a:ext cx="14630400" cy="82296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1371600" y="11734800"/>
            <a:ext cx="10972800" cy="9601200"/>
          </a:xfrm>
          <a:prstGeom prst="rect">
            <a:avLst/>
          </a:prstGeom>
        </p:spPr>
        <p:txBody>
          <a:bodyPr/>
          <a:lstStyle/>
          <a:p>
            <a:pPr marL="457200" marR="0" lvl="1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+mj-lt"/>
              <a:buNone/>
            </a:pPr>
            <a:r>
              <a:rPr lang="en-US" dirty="0"/>
              <a:t>With a dedicated stream, if anything, we can continue to support the backbone of our infrastructure and the primary component of property value and community stewardship</a:t>
            </a:r>
          </a:p>
          <a:p>
            <a:pPr marL="457200" marR="0" lvl="1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+mj-lt"/>
              <a:buNone/>
            </a:pPr>
            <a:endParaRPr lang="en-US" dirty="0"/>
          </a:p>
          <a:p>
            <a:pPr marL="457200" marR="0" lvl="1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+mj-lt"/>
              <a:buNone/>
            </a:pPr>
            <a:r>
              <a:rPr lang="en-US" dirty="0"/>
              <a:t>The District and the industry has always been subject to fluctuations in available funding because much funding is tied to water sales. The need for a reliable connection to the water system, however, shouldn’t depend on something that itself is dependent on things out of anybody’s control such as drought, precipitation, temperature etc.</a:t>
            </a:r>
          </a:p>
          <a:p>
            <a:pPr marL="457200" marR="0" lvl="1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+mj-lt"/>
              <a:buNone/>
            </a:pPr>
            <a:endParaRPr lang="en-US" dirty="0"/>
          </a:p>
          <a:p>
            <a:pPr marL="457200" marR="0" lvl="1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+mj-lt"/>
              <a:buNone/>
            </a:pPr>
            <a:r>
              <a:rPr lang="en-US" dirty="0"/>
              <a:t>Also, it is time for a paradigm shift – from viewing water as a commodity to viewing water as a service. Regardless of how much we use, we always have it available at the tap. Like a cable or cell phone bill</a:t>
            </a:r>
          </a:p>
          <a:p>
            <a:pPr marL="457200" marR="0" lvl="1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+mj-lt"/>
              <a:buNone/>
            </a:pPr>
            <a:endParaRPr lang="en-US" dirty="0"/>
          </a:p>
          <a:p>
            <a:pPr marL="457200" marR="0" lvl="1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+mj-lt"/>
              <a:buNone/>
            </a:pPr>
            <a:r>
              <a:rPr lang="en-US" dirty="0"/>
              <a:t>In fact, sewer bills have already been on the property roll for decades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166050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-457200" y="3048000"/>
            <a:ext cx="14630400" cy="82296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1371600" y="11734800"/>
            <a:ext cx="10972800" cy="9601200"/>
          </a:xfrm>
          <a:prstGeom prst="rect">
            <a:avLst/>
          </a:prstGeom>
        </p:spPr>
        <p:txBody>
          <a:bodyPr/>
          <a:lstStyle/>
          <a:p>
            <a:r>
              <a:rPr lang="en-US" sz="800" dirty="0">
                <a:solidFill>
                  <a:srgbClr val="000056"/>
                </a:solidFill>
                <a:effectLst/>
                <a:latin typeface="Helvetica" pitchFamily="2" charset="0"/>
              </a:rPr>
              <a:t>Operating Expenses: Costs to operate the district and support its daily</a:t>
            </a:r>
          </a:p>
          <a:p>
            <a:r>
              <a:rPr lang="en-US" sz="800" dirty="0">
                <a:solidFill>
                  <a:srgbClr val="000056"/>
                </a:solidFill>
                <a:effectLst/>
                <a:latin typeface="Helvetica" pitchFamily="2" charset="0"/>
              </a:rPr>
              <a:t>functions. Including many water quality tests, repairing leaks and</a:t>
            </a:r>
          </a:p>
          <a:p>
            <a:r>
              <a:rPr lang="en-US" sz="800" dirty="0">
                <a:solidFill>
                  <a:srgbClr val="000056"/>
                </a:solidFill>
                <a:effectLst/>
                <a:latin typeface="Helvetica" pitchFamily="2" charset="0"/>
              </a:rPr>
              <a:t>maintaining adequate water storage.</a:t>
            </a:r>
          </a:p>
          <a:p>
            <a:r>
              <a:rPr lang="en-US" sz="800" dirty="0">
                <a:solidFill>
                  <a:srgbClr val="000056"/>
                </a:solidFill>
                <a:effectLst/>
                <a:latin typeface="Helvetica" pitchFamily="2" charset="0"/>
              </a:rPr>
              <a:t>• Labor: Highly specialized staff to support CVWD daily operations,</a:t>
            </a:r>
          </a:p>
          <a:p>
            <a:r>
              <a:rPr lang="en-US" sz="800" dirty="0">
                <a:solidFill>
                  <a:srgbClr val="000056"/>
                </a:solidFill>
                <a:effectLst/>
                <a:latin typeface="Helvetica" pitchFamily="2" charset="0"/>
              </a:rPr>
              <a:t>customer services and emergency response.</a:t>
            </a:r>
          </a:p>
          <a:p>
            <a:r>
              <a:rPr lang="en-US" sz="800" dirty="0">
                <a:solidFill>
                  <a:srgbClr val="000056"/>
                </a:solidFill>
                <a:effectLst/>
                <a:latin typeface="Helvetica" pitchFamily="2" charset="0"/>
              </a:rPr>
              <a:t>• Capital Improvement Projects: Projects to improve and secure our</a:t>
            </a:r>
          </a:p>
          <a:p>
            <a:r>
              <a:rPr lang="en-US" sz="800" dirty="0">
                <a:solidFill>
                  <a:srgbClr val="000056"/>
                </a:solidFill>
                <a:effectLst/>
                <a:latin typeface="Helvetica" pitchFamily="2" charset="0"/>
              </a:rPr>
              <a:t>water infrastructure to maintain water quality, reliability and future needs.</a:t>
            </a:r>
          </a:p>
          <a:p>
            <a:r>
              <a:rPr lang="en-US" sz="800" dirty="0">
                <a:solidFill>
                  <a:srgbClr val="000056"/>
                </a:solidFill>
                <a:effectLst/>
                <a:latin typeface="Helvetica" pitchFamily="2" charset="0"/>
              </a:rPr>
              <a:t>• Debt Service: Costs to repay money borrowed to build existing and</a:t>
            </a:r>
          </a:p>
          <a:p>
            <a:r>
              <a:rPr lang="en-US" sz="800" dirty="0">
                <a:solidFill>
                  <a:srgbClr val="000056"/>
                </a:solidFill>
                <a:effectLst/>
                <a:latin typeface="Helvetica" pitchFamily="2" charset="0"/>
              </a:rPr>
              <a:t>future infrastructure.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3062342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-457200" y="3048000"/>
            <a:ext cx="14630400" cy="82296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1371600" y="11734800"/>
            <a:ext cx="10972800" cy="9601200"/>
          </a:xfrm>
          <a:prstGeom prst="rect">
            <a:avLst/>
          </a:prstGeom>
        </p:spPr>
        <p:txBody>
          <a:bodyPr/>
          <a:lstStyle/>
          <a:p>
            <a:r>
              <a:rPr lang="en-US" sz="800" dirty="0"/>
              <a:t>Updated Pipeline Replacement Requirements</a:t>
            </a:r>
            <a:endParaRPr lang="en-US" dirty="0"/>
          </a:p>
          <a:p>
            <a:pPr marL="628650" marR="0" lvl="1" indent="-17145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dirty="0"/>
              <a:t>The earlier years are lower because pipeline CIP has been deferred. We can look at the funding needs by average the next several years – either 3, 4, or 5-year averages</a:t>
            </a:r>
          </a:p>
          <a:p>
            <a:pPr marL="628650" marR="0" lvl="1" indent="-17145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en-US" dirty="0"/>
          </a:p>
          <a:p>
            <a:pPr marL="628650" marR="0" lvl="1" indent="-17145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dirty="0"/>
              <a:t>Talk about 1.25 (1.27 miles/year) target</a:t>
            </a:r>
          </a:p>
        </p:txBody>
      </p:sp>
    </p:spTree>
    <p:extLst>
      <p:ext uri="{BB962C8B-B14F-4D97-AF65-F5344CB8AC3E}">
        <p14:creationId xmlns:p14="http://schemas.microsoft.com/office/powerpoint/2010/main" val="289613131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-457200" y="3048000"/>
            <a:ext cx="14630400" cy="82296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1371600" y="11734800"/>
            <a:ext cx="10972800" cy="9601200"/>
          </a:xfrm>
          <a:prstGeom prst="rect">
            <a:avLst/>
          </a:prstGeom>
        </p:spPr>
        <p:txBody>
          <a:bodyPr/>
          <a:lstStyle/>
          <a:p>
            <a:r>
              <a:rPr lang="en-US" sz="800" dirty="0"/>
              <a:t>Updated Pipeline Replacement Requirements</a:t>
            </a:r>
            <a:endParaRPr lang="en-US" dirty="0"/>
          </a:p>
          <a:p>
            <a:pPr marL="628650" marR="0" lvl="1" indent="-17145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dirty="0"/>
              <a:t>The earlier years are lower because pipeline CIP has been deferred. We can look at the funding needs by average the next several years – either 3, 4, or 5-year averages</a:t>
            </a:r>
          </a:p>
        </p:txBody>
      </p:sp>
    </p:spTree>
    <p:extLst>
      <p:ext uri="{BB962C8B-B14F-4D97-AF65-F5344CB8AC3E}">
        <p14:creationId xmlns:p14="http://schemas.microsoft.com/office/powerpoint/2010/main" val="3827921422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-457200" y="3048000"/>
            <a:ext cx="14630400" cy="82296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1371600" y="11734800"/>
            <a:ext cx="10972800" cy="9601200"/>
          </a:xfrm>
          <a:prstGeom prst="rect">
            <a:avLst/>
          </a:prstGeom>
        </p:spPr>
        <p:txBody>
          <a:bodyPr/>
          <a:lstStyle/>
          <a:p>
            <a:r>
              <a:rPr lang="en-US" sz="800" dirty="0"/>
              <a:t>Updated Pipeline Replacement Requirements</a:t>
            </a:r>
            <a:endParaRPr lang="en-US" dirty="0"/>
          </a:p>
          <a:p>
            <a:pPr marL="628650" marR="0" lvl="1" indent="-17145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dirty="0"/>
              <a:t>The earlier years are lower because pipeline CIP has been deferred. We can look at the funding needs by average the next several years – either 3, 4, or 5-year averages</a:t>
            </a:r>
          </a:p>
        </p:txBody>
      </p:sp>
    </p:spTree>
    <p:extLst>
      <p:ext uri="{BB962C8B-B14F-4D97-AF65-F5344CB8AC3E}">
        <p14:creationId xmlns:p14="http://schemas.microsoft.com/office/powerpoint/2010/main" val="340538074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-457200" y="3048000"/>
            <a:ext cx="14630400" cy="82296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1371600" y="11734800"/>
            <a:ext cx="10972800" cy="9601200"/>
          </a:xfrm>
          <a:prstGeom prst="rect">
            <a:avLst/>
          </a:prstGeom>
        </p:spPr>
        <p:txBody>
          <a:bodyPr/>
          <a:lstStyle/>
          <a:p>
            <a:pPr marL="0" marR="0" lvl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+mj-lt"/>
              <a:buNone/>
            </a:pPr>
            <a:r>
              <a:rPr lang="en-US" sz="1100" b="1" u="sng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Which Level of Funding (The “why”, Part 2)</a:t>
            </a: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marR="0" lvl="1" indent="-28575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lphaLcPeriod"/>
            </a:pPr>
            <a:r>
              <a:rPr lang="en-US" sz="1100" i="1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Goal(s) of section</a:t>
            </a: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143000" marR="0" lvl="2" indent="-2286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romanLcPeriod"/>
            </a:pPr>
            <a:r>
              <a:rPr lang="en-US" sz="1100" i="1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Educate audience regarding: 1) current “200-year” pace; 2) Roadmap to get to “85-year” plan</a:t>
            </a: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143000" marR="0" lvl="2" indent="-2286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romanLcPeriod"/>
            </a:pPr>
            <a:r>
              <a:rPr lang="en-US" sz="1100" i="1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Educate audience of rationale for: 1) calculation methodology; 2) level of funding (highest)</a:t>
            </a: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143000" marR="0" lvl="2" indent="-2286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romanLcPeriod"/>
            </a:pPr>
            <a:r>
              <a:rPr lang="en-US" sz="1100" i="1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Educate audience of why the property roll (revenue stability)</a:t>
            </a: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marR="0" lvl="1" indent="-28575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lphaLcPeriod"/>
            </a:pPr>
            <a:r>
              <a:rPr lang="en-US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Show 5-year pipeline CIP</a:t>
            </a:r>
          </a:p>
          <a:p>
            <a:pPr marL="1143000" marR="0" lvl="2" indent="-2286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romanLcPeriod"/>
            </a:pPr>
            <a:r>
              <a:rPr lang="en-US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We can choose “3-yr” / “4-yr” / “5-yr”</a:t>
            </a:r>
          </a:p>
          <a:p>
            <a:pPr marL="742950" marR="0" lvl="1" indent="-28575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lphaLcPeriod"/>
            </a:pPr>
            <a:r>
              <a:rPr lang="en-US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Show financial projections for each of three scenarios</a:t>
            </a:r>
          </a:p>
          <a:p>
            <a:pPr marL="1143000" marR="0" lvl="2" indent="-2286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romanLcPeriod"/>
            </a:pPr>
            <a:r>
              <a:rPr lang="en-US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3-yr – still very bad</a:t>
            </a:r>
          </a:p>
          <a:p>
            <a:pPr marL="1143000" marR="0" lvl="2" indent="-2286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romanLcPeriod"/>
            </a:pPr>
            <a:r>
              <a:rPr lang="en-US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4-yr – somewhat manageable</a:t>
            </a:r>
          </a:p>
          <a:p>
            <a:pPr marL="1143000" marR="0" lvl="2" indent="-22860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+mj-lt"/>
              <a:buAutoNum type="romanLcPeriod"/>
            </a:pPr>
            <a:r>
              <a:rPr lang="en-US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5-yr – puts us in a good place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8300658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-457200" y="3048000"/>
            <a:ext cx="14630400" cy="82296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1371600" y="11734800"/>
            <a:ext cx="10972800" cy="9601200"/>
          </a:xfrm>
          <a:prstGeom prst="rect">
            <a:avLst/>
          </a:prstGeom>
        </p:spPr>
        <p:txBody>
          <a:bodyPr/>
          <a:lstStyle/>
          <a:p>
            <a:pPr marL="0" marR="0" lvl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+mj-lt"/>
              <a:buNone/>
            </a:pPr>
            <a:r>
              <a:rPr lang="en-US" sz="1100" b="1" u="sng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Which Level of Funding (The “why”, Part 2)</a:t>
            </a: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marR="0" lvl="1" indent="-28575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lphaLcPeriod"/>
            </a:pPr>
            <a:r>
              <a:rPr lang="en-US" sz="1100" i="1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Goal(s) of section</a:t>
            </a: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143000" marR="0" lvl="2" indent="-2286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romanLcPeriod"/>
            </a:pPr>
            <a:r>
              <a:rPr lang="en-US" sz="1100" i="1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Educate audience regarding: 1) current “200-year” pace; 2) Roadmap to get to “85-year” plan</a:t>
            </a: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143000" marR="0" lvl="2" indent="-2286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romanLcPeriod"/>
            </a:pPr>
            <a:r>
              <a:rPr lang="en-US" sz="1100" i="1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Educate audience of rationale for: 1) calculation methodology; 2) level of funding (highest)</a:t>
            </a: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143000" marR="0" lvl="2" indent="-2286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romanLcPeriod"/>
            </a:pPr>
            <a:r>
              <a:rPr lang="en-US" sz="1100" i="1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Educate audience of why the property roll (revenue stability)</a:t>
            </a: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marR="0" lvl="1" indent="-28575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lphaLcPeriod"/>
            </a:pPr>
            <a:r>
              <a:rPr lang="en-US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Show 5-year pipeline CIP</a:t>
            </a:r>
          </a:p>
          <a:p>
            <a:pPr marL="1143000" marR="0" lvl="2" indent="-2286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romanLcPeriod"/>
            </a:pPr>
            <a:r>
              <a:rPr lang="en-US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We can choose “3-yr” / “4-yr” / “5-yr”</a:t>
            </a:r>
          </a:p>
          <a:p>
            <a:pPr marL="742950" marR="0" lvl="1" indent="-28575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lphaLcPeriod"/>
            </a:pPr>
            <a:r>
              <a:rPr lang="en-US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Show financial projections for each of three scenarios</a:t>
            </a:r>
          </a:p>
          <a:p>
            <a:pPr marL="1143000" marR="0" lvl="2" indent="-2286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romanLcPeriod"/>
            </a:pPr>
            <a:r>
              <a:rPr lang="en-US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3-yr – still very bad “significant funding gap still exists”</a:t>
            </a:r>
          </a:p>
          <a:p>
            <a:pPr marL="1143000" marR="0" lvl="2" indent="-2286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romanLcPeriod"/>
            </a:pPr>
            <a:r>
              <a:rPr lang="en-US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4-yr – somewhat manageable “less significant funding gap”</a:t>
            </a:r>
          </a:p>
          <a:p>
            <a:pPr marL="1143000" marR="0" lvl="2" indent="-22860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+mj-lt"/>
              <a:buAutoNum type="romanLcPeriod"/>
            </a:pPr>
            <a:r>
              <a:rPr lang="en-US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5-yr – puts us in a good place “meets funding requirements”</a:t>
            </a:r>
          </a:p>
          <a:p>
            <a:pPr marL="1143000" marR="0" lvl="2" indent="-22860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+mj-lt"/>
              <a:buAutoNum type="romanLcPeriod"/>
            </a:pP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936426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-457200" y="3048000"/>
            <a:ext cx="14630400" cy="82296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1371600" y="11734800"/>
            <a:ext cx="10972800" cy="9601200"/>
          </a:xfrm>
          <a:prstGeom prst="rect">
            <a:avLst/>
          </a:prstGeom>
        </p:spPr>
        <p:txBody>
          <a:bodyPr/>
          <a:lstStyle/>
          <a:p>
            <a:pPr marL="0" marR="0" lvl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+mj-lt"/>
              <a:buNone/>
            </a:pPr>
            <a:r>
              <a:rPr lang="en-US" sz="1100" b="1" u="sng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Which Level of Funding (The “why”, Part 2)</a:t>
            </a: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marR="0" lvl="1" indent="-28575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lphaLcPeriod"/>
            </a:pPr>
            <a:r>
              <a:rPr lang="en-US" sz="1100" i="1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Goal(s) of section</a:t>
            </a: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143000" marR="0" lvl="2" indent="-2286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romanLcPeriod"/>
            </a:pPr>
            <a:r>
              <a:rPr lang="en-US" sz="1100" i="1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Educate audience regarding: 1) current “200-year” pace; 2) Roadmap to get to “85-year” plan</a:t>
            </a: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143000" marR="0" lvl="2" indent="-2286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romanLcPeriod"/>
            </a:pPr>
            <a:r>
              <a:rPr lang="en-US" sz="1100" i="1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Educate audience of rationale for: 1) calculation methodology; 2) level of funding (highest)</a:t>
            </a: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143000" marR="0" lvl="2" indent="-2286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romanLcPeriod"/>
            </a:pPr>
            <a:r>
              <a:rPr lang="en-US" sz="1100" i="1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Educate audience of why the property roll (revenue stability)</a:t>
            </a: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marR="0" lvl="1" indent="-28575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lphaLcPeriod"/>
            </a:pPr>
            <a:r>
              <a:rPr lang="en-US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Show 5-year pipeline CIP</a:t>
            </a:r>
          </a:p>
          <a:p>
            <a:pPr marL="1143000" marR="0" lvl="2" indent="-2286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romanLcPeriod"/>
            </a:pPr>
            <a:r>
              <a:rPr lang="en-US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We can choose “3-yr” / “4-yr” / “5-yr”</a:t>
            </a:r>
          </a:p>
          <a:p>
            <a:pPr marL="742950" marR="0" lvl="1" indent="-28575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lphaLcPeriod"/>
            </a:pPr>
            <a:r>
              <a:rPr lang="en-US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Show financial projections for each of three scenarios</a:t>
            </a:r>
          </a:p>
          <a:p>
            <a:pPr marL="1143000" marR="0" lvl="2" indent="-2286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romanLcPeriod"/>
            </a:pPr>
            <a:r>
              <a:rPr lang="en-US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3-yr – still very bad “significant funding gap still exists”</a:t>
            </a:r>
          </a:p>
          <a:p>
            <a:pPr marL="1143000" marR="0" lvl="2" indent="-2286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romanLcPeriod"/>
            </a:pPr>
            <a:r>
              <a:rPr lang="en-US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4-yr – somewhat manageable “less significant funding gap”</a:t>
            </a:r>
          </a:p>
          <a:p>
            <a:pPr marL="1143000" marR="0" lvl="2" indent="-22860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+mj-lt"/>
              <a:buAutoNum type="romanLcPeriod"/>
            </a:pPr>
            <a:r>
              <a:rPr lang="en-US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5-yr – puts us in a good place “meets funding requirements”</a:t>
            </a:r>
          </a:p>
          <a:p>
            <a:pPr marL="1143000" marR="0" lvl="2" indent="-22860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+mj-lt"/>
              <a:buAutoNum type="romanLcPeriod"/>
            </a:pP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100166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-457200" y="3048000"/>
            <a:ext cx="14630400" cy="82296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1371600" y="11734800"/>
            <a:ext cx="10972800" cy="960120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James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Hello and welcome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8778370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-457200" y="3048000"/>
            <a:ext cx="14630400" cy="82296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1371600" y="11734800"/>
            <a:ext cx="10972800" cy="9601200"/>
          </a:xfrm>
          <a:prstGeom prst="rect">
            <a:avLst/>
          </a:prstGeom>
        </p:spPr>
        <p:txBody>
          <a:bodyPr/>
          <a:lstStyle/>
          <a:p>
            <a:pPr marL="0" marR="0" lvl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+mj-lt"/>
              <a:buNone/>
            </a:pPr>
            <a:r>
              <a:rPr lang="en-US" sz="1100" b="1" u="sng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Which Level of Funding (The “why”, Part 2)</a:t>
            </a: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marR="0" lvl="1" indent="-28575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lphaLcPeriod"/>
            </a:pPr>
            <a:r>
              <a:rPr lang="en-US" sz="1100" i="1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Goal(s) of section</a:t>
            </a: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143000" marR="0" lvl="2" indent="-2286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romanLcPeriod"/>
            </a:pPr>
            <a:r>
              <a:rPr lang="en-US" sz="1100" i="1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Educate audience regarding: 1) current “200-year” pace; 2) Roadmap to get to “85-year” plan</a:t>
            </a: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143000" marR="0" lvl="2" indent="-2286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romanLcPeriod"/>
            </a:pPr>
            <a:r>
              <a:rPr lang="en-US" sz="1100" i="1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Educate audience of rationale for: 1) calculation methodology; 2) level of funding (highest)</a:t>
            </a: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143000" marR="0" lvl="2" indent="-2286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romanLcPeriod"/>
            </a:pPr>
            <a:r>
              <a:rPr lang="en-US" sz="1100" i="1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Educate audience of why the property roll (revenue stability)</a:t>
            </a: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marR="0" lvl="1" indent="-28575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lphaLcPeriod"/>
            </a:pPr>
            <a:r>
              <a:rPr lang="en-US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Show 5-year pipeline CIP</a:t>
            </a:r>
          </a:p>
          <a:p>
            <a:pPr marL="1143000" marR="0" lvl="2" indent="-2286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romanLcPeriod"/>
            </a:pPr>
            <a:r>
              <a:rPr lang="en-US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We can choose “3-yr” / “4-yr” / “5-yr”</a:t>
            </a:r>
          </a:p>
          <a:p>
            <a:pPr marL="742950" marR="0" lvl="1" indent="-28575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lphaLcPeriod"/>
            </a:pPr>
            <a:r>
              <a:rPr lang="en-US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Show financial projections for each of three scenarios</a:t>
            </a:r>
          </a:p>
          <a:p>
            <a:pPr marL="1143000" marR="0" lvl="2" indent="-2286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romanLcPeriod"/>
            </a:pPr>
            <a:r>
              <a:rPr lang="en-US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3-yr – still very bad “significant funding gap still exists”</a:t>
            </a:r>
          </a:p>
          <a:p>
            <a:pPr marL="1143000" marR="0" lvl="2" indent="-2286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romanLcPeriod"/>
            </a:pPr>
            <a:r>
              <a:rPr lang="en-US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4-yr – somewhat manageable “less significant funding gap”</a:t>
            </a:r>
          </a:p>
          <a:p>
            <a:pPr marL="1143000" marR="0" lvl="2" indent="-22860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+mj-lt"/>
              <a:buAutoNum type="romanLcPeriod"/>
            </a:pPr>
            <a:r>
              <a:rPr lang="en-US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5-yr – puts us in a good place “meets funding requirements”</a:t>
            </a:r>
          </a:p>
          <a:p>
            <a:pPr marL="1143000" marR="0" lvl="2" indent="-22860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+mj-lt"/>
              <a:buAutoNum type="romanLcPeriod"/>
            </a:pP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9775703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-457200" y="3048000"/>
            <a:ext cx="14630400" cy="82296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1371600" y="11734800"/>
            <a:ext cx="10972800" cy="9601200"/>
          </a:xfrm>
          <a:prstGeom prst="rect">
            <a:avLst/>
          </a:prstGeom>
        </p:spPr>
        <p:txBody>
          <a:bodyPr/>
          <a:lstStyle/>
          <a:p>
            <a:pPr marL="0" marR="0" lvl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+mj-lt"/>
              <a:buNone/>
            </a:pPr>
            <a:r>
              <a:rPr lang="en-US" sz="1100" b="1" u="sng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Which Level of Funding (The “why”, Part 2)</a:t>
            </a: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marR="0" lvl="1" indent="-28575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lphaLcPeriod"/>
            </a:pPr>
            <a:r>
              <a:rPr lang="en-US" sz="1100" i="1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Goal(s) of section</a:t>
            </a: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143000" marR="0" lvl="2" indent="-2286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romanLcPeriod"/>
            </a:pPr>
            <a:r>
              <a:rPr lang="en-US" sz="1100" i="1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Educate audience regarding: 1) current “200-year” pace; 2) Roadmap to get to “85-year” plan</a:t>
            </a: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143000" marR="0" lvl="2" indent="-2286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romanLcPeriod"/>
            </a:pPr>
            <a:r>
              <a:rPr lang="en-US" sz="1100" i="1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Educate audience of rationale for: 1) calculation methodology; 2) level of funding (highest)</a:t>
            </a: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143000" marR="0" lvl="2" indent="-2286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romanLcPeriod"/>
            </a:pPr>
            <a:r>
              <a:rPr lang="en-US" sz="1100" i="1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Educate audience of why the property roll (revenue stability)</a:t>
            </a: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marR="0" lvl="1" indent="-28575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lphaLcPeriod"/>
            </a:pPr>
            <a:r>
              <a:rPr lang="en-US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Show 5-year pipeline CIP</a:t>
            </a:r>
          </a:p>
          <a:p>
            <a:pPr marL="1143000" marR="0" lvl="2" indent="-2286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romanLcPeriod"/>
            </a:pPr>
            <a:r>
              <a:rPr lang="en-US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We can choose “3-yr” / “4-yr” / “5-yr”</a:t>
            </a:r>
          </a:p>
          <a:p>
            <a:pPr marL="742950" marR="0" lvl="1" indent="-28575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lphaLcPeriod"/>
            </a:pPr>
            <a:r>
              <a:rPr lang="en-US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Show financial projections for each of three scenarios</a:t>
            </a:r>
          </a:p>
          <a:p>
            <a:pPr marL="1143000" marR="0" lvl="2" indent="-2286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romanLcPeriod"/>
            </a:pPr>
            <a:r>
              <a:rPr lang="en-US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3-yr – still very bad “significant funding gap still exists”</a:t>
            </a:r>
          </a:p>
          <a:p>
            <a:pPr marL="1143000" marR="0" lvl="2" indent="-2286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romanLcPeriod"/>
            </a:pPr>
            <a:r>
              <a:rPr lang="en-US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4-yr – somewhat manageable “less significant funding gap”</a:t>
            </a:r>
          </a:p>
          <a:p>
            <a:pPr marL="1143000" marR="0" lvl="2" indent="-22860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+mj-lt"/>
              <a:buAutoNum type="romanLcPeriod"/>
            </a:pPr>
            <a:r>
              <a:rPr lang="en-US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5-yr – puts us in a good place “meets funding requirements”</a:t>
            </a:r>
          </a:p>
          <a:p>
            <a:pPr marL="1143000" marR="0" lvl="2" indent="-22860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+mj-lt"/>
              <a:buAutoNum type="romanLcPeriod"/>
            </a:pP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77340771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-457200" y="3048000"/>
            <a:ext cx="14630400" cy="82296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1371600" y="11734800"/>
            <a:ext cx="10972800" cy="9601200"/>
          </a:xfrm>
          <a:prstGeom prst="rect">
            <a:avLst/>
          </a:prstGeom>
        </p:spPr>
        <p:txBody>
          <a:bodyPr/>
          <a:lstStyle/>
          <a:p>
            <a:pPr marL="0" marR="0" lvl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+mj-lt"/>
              <a:buNone/>
            </a:pPr>
            <a:r>
              <a:rPr lang="en-US" sz="1100" b="1" u="sng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How Does This Impact Me? </a:t>
            </a: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marR="0" lvl="1" indent="-28575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lphaLcPeriod"/>
            </a:pPr>
            <a:r>
              <a:rPr lang="en-US" sz="1100" i="1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Goal(s) of section</a:t>
            </a: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143000" marR="0" lvl="2" indent="-2286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romanLcPeriod"/>
            </a:pPr>
            <a:r>
              <a:rPr lang="en-US" sz="1100" i="1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Educate audience regarding: difference in charge based on meter size</a:t>
            </a: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143000" marR="0" lvl="2" indent="-2286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romanLcPeriod"/>
            </a:pPr>
            <a:r>
              <a:rPr lang="en-US" sz="1100" i="1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Show that vast majority are at lowest price</a:t>
            </a: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143000" marR="0" lvl="2" indent="-2286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romanLcPeriod"/>
            </a:pPr>
            <a:r>
              <a:rPr lang="en-US" sz="1100" i="1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Educate audience regarding property roll</a:t>
            </a: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143000" marR="0" lvl="2" indent="-2286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romanLcPeriod"/>
            </a:pPr>
            <a:r>
              <a:rPr lang="en-US" sz="1100" i="1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Transparency with respect to “size” of charge comparable to other charges</a:t>
            </a: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marR="0" lvl="1" indent="-28575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lphaLcPeriod"/>
            </a:pPr>
            <a:r>
              <a:rPr lang="en-US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Show comparison of charges for 3-yr vs 4-yr vs 5-yr</a:t>
            </a:r>
          </a:p>
          <a:p>
            <a:pPr marL="1143000" marR="0" lvl="2" indent="-2286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romanLcPeriod"/>
            </a:pPr>
            <a:r>
              <a:rPr lang="en-US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Show breakdown of meters (7K have the lowest fee)</a:t>
            </a:r>
          </a:p>
          <a:p>
            <a:pPr marL="742950" marR="0" lvl="1" indent="-28575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lphaLcPeriod"/>
            </a:pPr>
            <a:r>
              <a:rPr lang="en-US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Talk about what the property roll is and the various components (voter indebtedness vs. direct assessments)</a:t>
            </a:r>
          </a:p>
          <a:p>
            <a:pPr marL="742950" marR="0" lvl="1" indent="-28575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+mj-lt"/>
              <a:buAutoNum type="alphaLcPeriod"/>
            </a:pPr>
            <a:r>
              <a:rPr lang="en-US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Show two examples of property tax bills (one is an employee, one is a board member, one is a friend of mine)</a:t>
            </a:r>
          </a:p>
          <a:p>
            <a:pPr marL="742950" marR="0" lvl="1" indent="-28575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+mj-lt"/>
              <a:buAutoNum type="alphaLcPeriod"/>
            </a:pP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marR="0" lvl="1" indent="-285750" algn="l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+mj-lt"/>
              <a:buAutoNum type="alphaLcPeriod"/>
              <a:tabLst/>
              <a:defRPr/>
            </a:pPr>
            <a:r>
              <a:rPr lang="en-US" sz="2000" dirty="0"/>
              <a:t>Meter ratios represent the burden of that sized pipe on the system in relation to the “base” size. In our area, you can see the vast majority of customers are ¾”. 1” is typically newer, very large homes that also have high-capacity fire lines. 1.5+ meter sizes are typically HOA complexes and larger businesses like car washes </a:t>
            </a:r>
          </a:p>
          <a:p>
            <a:pPr marL="742950" marR="0" lvl="1" indent="-28575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+mj-lt"/>
              <a:buAutoNum type="alphaLcPeriod"/>
            </a:pP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3738165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-457200" y="3048000"/>
            <a:ext cx="14630400" cy="82296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1371600" y="11734800"/>
            <a:ext cx="10972800" cy="960120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Two examples of property tax bills, one is for an employee of ours and one is for a friend, both who volunteered their property tax statements (should we try to get one for a board member?). One has a lower Assessed Value and another has a higher AV.</a:t>
            </a:r>
          </a:p>
        </p:txBody>
      </p:sp>
    </p:spTree>
    <p:extLst>
      <p:ext uri="{BB962C8B-B14F-4D97-AF65-F5344CB8AC3E}">
        <p14:creationId xmlns:p14="http://schemas.microsoft.com/office/powerpoint/2010/main" val="3294864054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-457200" y="3048000"/>
            <a:ext cx="14630400" cy="82296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1371600" y="11734800"/>
            <a:ext cx="10972800" cy="960120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9039232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-457200" y="3048000"/>
            <a:ext cx="14630400" cy="82296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1371600" y="11734800"/>
            <a:ext cx="10972800" cy="9601200"/>
          </a:xfrm>
          <a:prstGeom prst="rect">
            <a:avLst/>
          </a:prstGeom>
        </p:spPr>
        <p:txBody>
          <a:bodyPr/>
          <a:lstStyle/>
          <a:p>
            <a:pPr marL="0" marR="0" lvl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+mj-lt"/>
              <a:buNone/>
            </a:pPr>
            <a:r>
              <a:rPr lang="en-US" sz="1100" b="1" u="sng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Next Steps</a:t>
            </a: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marR="0" lvl="1" indent="-28575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lphaLcPeriod"/>
            </a:pPr>
            <a:r>
              <a:rPr lang="en-US" sz="1100" i="1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Goal(s) of section</a:t>
            </a: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143000" marR="0" lvl="2" indent="-2286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romanLcPeriod"/>
            </a:pPr>
            <a:r>
              <a:rPr lang="en-US" sz="1100" i="1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Review next steps, reminding audience they are already engaged in the process</a:t>
            </a: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143000" marR="0" lvl="2" indent="-2286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romanLcPeriod"/>
            </a:pPr>
            <a:r>
              <a:rPr lang="en-US" sz="1100" i="1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Introduce concept of “elevated” low-income program</a:t>
            </a: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marR="0" lvl="1" indent="-28575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lphaLcPeriod"/>
            </a:pPr>
            <a:r>
              <a:rPr lang="en-US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Next steps – board meetings, 218 notice, public hearing </a:t>
            </a:r>
            <a:r>
              <a:rPr lang="en-US" sz="1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etc</a:t>
            </a: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143000" marR="0" lvl="2" indent="-2286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romanLcPeriod"/>
            </a:pPr>
            <a:r>
              <a:rPr lang="en-US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Include rate study, rate calculator, continued outreach </a:t>
            </a:r>
            <a:r>
              <a:rPr lang="en-US" sz="1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etc</a:t>
            </a: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marR="0" lvl="1" indent="-28575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+mj-lt"/>
              <a:buAutoNum type="alphaLcPeriod"/>
            </a:pPr>
            <a:r>
              <a:rPr lang="en-US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Low-Income program – Board has directed staff to look at ways to expand its low-income assistance program</a:t>
            </a:r>
          </a:p>
          <a:p>
            <a:endParaRPr lang="en-US" dirty="0"/>
          </a:p>
          <a:p>
            <a:pPr marL="457200" marR="0" lvl="1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+mj-lt"/>
              <a:buNone/>
            </a:pPr>
            <a:r>
              <a:rPr lang="en-US" dirty="0"/>
              <a:t>Review next steps</a:t>
            </a:r>
          </a:p>
          <a:p>
            <a:pPr marL="457200" marR="0" lvl="1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+mj-lt"/>
              <a:buNone/>
            </a:pPr>
            <a:endParaRPr lang="en-US" dirty="0"/>
          </a:p>
          <a:p>
            <a:pPr marL="457200" marR="0" lvl="1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+mj-lt"/>
              <a:buNone/>
            </a:pPr>
            <a:r>
              <a:rPr lang="en-US" dirty="0"/>
              <a:t>Talk about how the Board is interested in expanding an existing program to encompass more of the community – decrease household income requirements / increase budget for program / increase level of assistance (currently 20% of bill)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7600932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-457200" y="3048000"/>
            <a:ext cx="14630400" cy="82296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1371600" y="11734800"/>
            <a:ext cx="10972800" cy="9601200"/>
          </a:xfrm>
          <a:prstGeom prst="rect">
            <a:avLst/>
          </a:prstGeom>
        </p:spPr>
        <p:txBody>
          <a:bodyPr/>
          <a:lstStyle/>
          <a:p>
            <a:pPr marL="22860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100" b="1" u="sng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Some questions to be ready for</a:t>
            </a: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marR="0" lvl="1" indent="-28575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lphaLcPeriod"/>
            </a:pPr>
            <a:r>
              <a:rPr lang="en-US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Isn’t the drought over?</a:t>
            </a:r>
          </a:p>
          <a:p>
            <a:pPr marL="742950" marR="0" lvl="1" indent="-28575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lphaLcPeriod"/>
            </a:pPr>
            <a:r>
              <a:rPr lang="en-US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Why are pipelines so expensive?</a:t>
            </a:r>
          </a:p>
          <a:p>
            <a:pPr marL="1143000" marR="0" lvl="2" indent="-2286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romanLcPeriod"/>
            </a:pPr>
            <a:r>
              <a:rPr lang="en-US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Permitting, design, inspection </a:t>
            </a:r>
            <a:r>
              <a:rPr lang="en-US" sz="1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etc</a:t>
            </a: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marR="0" lvl="1" indent="-28575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lphaLcPeriod"/>
            </a:pPr>
            <a:r>
              <a:rPr lang="en-US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Didn’t you just pass three years of high rate increases? What gives?</a:t>
            </a:r>
          </a:p>
          <a:p>
            <a:pPr marL="1143000" marR="0" lvl="2" indent="-2286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romanLcPeriod"/>
            </a:pPr>
            <a:r>
              <a:rPr lang="en-US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Inflation – supplies, water, everything</a:t>
            </a:r>
          </a:p>
          <a:p>
            <a:pPr marL="1143000" marR="0" lvl="2" indent="-2286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romanLcPeriod"/>
            </a:pPr>
            <a:r>
              <a:rPr lang="en-US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Conservation (15% reduction in revenues)</a:t>
            </a:r>
          </a:p>
          <a:p>
            <a:pPr marL="1143000" marR="0" lvl="2" indent="-2286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romanLcPeriod"/>
            </a:pPr>
            <a:r>
              <a:rPr lang="en-US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Heightened urgency with events like Penn Ave and Ocean View</a:t>
            </a:r>
          </a:p>
          <a:p>
            <a:pPr marL="742950" marR="0" lvl="1" indent="-28575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lphaLcPeriod"/>
            </a:pPr>
            <a:r>
              <a:rPr lang="en-US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Have you pursued outside funding?</a:t>
            </a:r>
          </a:p>
          <a:p>
            <a:pPr marL="1143000" marR="0" lvl="2" indent="-2286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romanLcPeriod"/>
            </a:pPr>
            <a:r>
              <a:rPr lang="en-US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Yes, we get grants – AMI (large meters), wells (Well 2), LHMP (generators), wellness program (JPIA)</a:t>
            </a:r>
          </a:p>
          <a:p>
            <a:pPr marL="742950" marR="0" lvl="1" indent="-28575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lphaLcPeriod"/>
            </a:pPr>
            <a:r>
              <a:rPr lang="en-US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Why not bonds?</a:t>
            </a:r>
          </a:p>
          <a:p>
            <a:pPr marL="1143000" marR="0" lvl="2" indent="-2286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romanLcPeriod"/>
            </a:pPr>
            <a:r>
              <a:rPr lang="en-US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Yes considering</a:t>
            </a:r>
          </a:p>
          <a:p>
            <a:pPr marL="1143000" marR="0" lvl="2" indent="-2286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romanLcPeriod"/>
            </a:pPr>
            <a:r>
              <a:rPr lang="en-US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Hard to issue bonds if we don’t shore up at least a little bit</a:t>
            </a:r>
          </a:p>
          <a:p>
            <a:pPr marL="1143000" marR="0" lvl="2" indent="-2286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romanLcPeriod"/>
            </a:pPr>
            <a:r>
              <a:rPr lang="en-US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Probably want to wait since interest rates are high (we issued one in 2020 when it was 2.65%)</a:t>
            </a:r>
          </a:p>
          <a:p>
            <a:pPr marL="742950" marR="0" lvl="1" indent="-28575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lphaLcPeriod"/>
            </a:pPr>
            <a:r>
              <a:rPr lang="en-US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What does emergency planning look like?</a:t>
            </a:r>
          </a:p>
          <a:p>
            <a:pPr marL="742950" marR="0" lvl="1" indent="-28575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lphaLcPeriod"/>
            </a:pPr>
            <a:r>
              <a:rPr lang="en-US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What if you collect too much money. Will you lower our rates?</a:t>
            </a:r>
          </a:p>
          <a:p>
            <a:pPr marL="1143000" marR="0" lvl="2" indent="-2286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romanLcPeriod"/>
            </a:pPr>
            <a:r>
              <a:rPr lang="en-US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That would be something we consider</a:t>
            </a:r>
          </a:p>
          <a:p>
            <a:pPr marL="742950" marR="0" lvl="1" indent="-28575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lphaLcPeriod"/>
            </a:pPr>
            <a:r>
              <a:rPr lang="en-US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What have you done to save money?</a:t>
            </a:r>
          </a:p>
          <a:p>
            <a:pPr marL="1143000" marR="0" lvl="2" indent="-2286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romanLcPeriod"/>
            </a:pPr>
            <a:r>
              <a:rPr lang="en-US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 / b / c / d / e – internal jobs like oak creek, </a:t>
            </a:r>
            <a:r>
              <a:rPr lang="en-US" sz="1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dunsmore</a:t>
            </a:r>
            <a:r>
              <a:rPr lang="en-US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channel / personnel management (temps and LTEs)</a:t>
            </a:r>
          </a:p>
          <a:p>
            <a:pPr marL="742950" marR="0" lvl="1" indent="-28575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lphaLcPeriod"/>
            </a:pPr>
            <a:r>
              <a:rPr lang="en-US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How are you preparing for the recession?</a:t>
            </a:r>
          </a:p>
          <a:p>
            <a:pPr marL="742950" marR="0" lvl="1" indent="-28575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lphaLcPeriod"/>
            </a:pPr>
            <a:r>
              <a:rPr lang="en-US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Where’s AMI? You guys have been promising this for years</a:t>
            </a:r>
          </a:p>
          <a:p>
            <a:pPr marL="742950" marR="0" lvl="1" indent="-28575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lphaLcPeriod"/>
            </a:pPr>
            <a:r>
              <a:rPr lang="en-US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Won’t this arrangement increase the amount of “fixed” revenue you collect?</a:t>
            </a:r>
          </a:p>
          <a:p>
            <a:pPr marL="742950" marR="0" lvl="1" indent="-28575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lphaLcPeriod"/>
            </a:pPr>
            <a:r>
              <a:rPr lang="en-US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How much are we charging: Multi-Family? How does that work? How about large accounts like </a:t>
            </a:r>
            <a:r>
              <a:rPr lang="en-US" sz="1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CalTrans</a:t>
            </a:r>
            <a:r>
              <a:rPr lang="en-US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</a:p>
          <a:p>
            <a:pPr marL="742950" marR="0" lvl="1" indent="-28575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+mj-lt"/>
              <a:buAutoNum type="alphaLcPeriod"/>
            </a:pPr>
            <a:r>
              <a:rPr lang="en-US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How did you derive the cost of pipeline replacement projects, since this is the root basis of your costs you’re trying to fund?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3274575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-457200" y="3048000"/>
            <a:ext cx="14630400" cy="82296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1371600" y="11734800"/>
            <a:ext cx="10972800" cy="9601200"/>
          </a:xfrm>
          <a:prstGeom prst="rect">
            <a:avLst/>
          </a:prstGeom>
        </p:spPr>
        <p:txBody>
          <a:bodyPr/>
          <a:lstStyle/>
          <a:p>
            <a:r>
              <a:rPr lang="en-US" sz="800" dirty="0"/>
              <a:t>To address rising costs to provide water and sewer service, as well as the need to replace aging infrastructure, we plan to propose a charge to be added to property rolls for property owners in our service area. Mention here that it’s going to be pipelines, specifically, and we’ll tackle the “why” later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241134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-457200" y="3048000"/>
            <a:ext cx="14630400" cy="82296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1371600" y="11734800"/>
            <a:ext cx="10972800" cy="9601200"/>
          </a:xfrm>
          <a:prstGeom prst="rect">
            <a:avLst/>
          </a:prstGeom>
        </p:spPr>
        <p:txBody>
          <a:bodyPr/>
          <a:lstStyle/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800" i="0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Introduce “simple” mission of providing reliable and safe water service while being fiscally responsible (stewards of both public funds and public health and safety).</a:t>
            </a:r>
          </a:p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700" dirty="0"/>
              <a:t>We are guided by our mission and vision. These are but simple statements, but the entirety of our efforts are captured by these statements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800" b="1" i="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4177362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-457200" y="3048000"/>
            <a:ext cx="14630400" cy="82296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1371600" y="11734800"/>
            <a:ext cx="10972800" cy="960120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800" b="1" i="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12025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-457200" y="3048000"/>
            <a:ext cx="14630400" cy="82296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1371600" y="11734800"/>
            <a:ext cx="10972800" cy="9601200"/>
          </a:xfrm>
          <a:prstGeom prst="rect">
            <a:avLst/>
          </a:prstGeom>
        </p:spPr>
        <p:txBody>
          <a:bodyPr/>
          <a:lstStyle/>
          <a:p>
            <a:r>
              <a:rPr lang="en-US" sz="1650" dirty="0"/>
              <a:t>History of Crescenta Valley Water District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endParaRPr lang="en-US" sz="1650" dirty="0"/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en-US" sz="1650" dirty="0"/>
              <a:t>Started in 1895 as local water companies in the area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en-US" sz="1650" dirty="0"/>
              <a:t>By 1950, incorporated as a “County Water District”</a:t>
            </a:r>
          </a:p>
          <a:p>
            <a:pPr marL="671513" lvl="1" indent="-214313">
              <a:buFont typeface="Arial" panose="020B0604020202020204" pitchFamily="34" charset="0"/>
              <a:buChar char="•"/>
            </a:pPr>
            <a:r>
              <a:rPr lang="en-US" sz="1650" dirty="0"/>
              <a:t>La Crescenta Water Company</a:t>
            </a:r>
          </a:p>
          <a:p>
            <a:pPr marL="671513" lvl="1" indent="-214313">
              <a:buFont typeface="Arial" panose="020B0604020202020204" pitchFamily="34" charset="0"/>
              <a:buChar char="•"/>
            </a:pPr>
            <a:r>
              <a:rPr lang="en-US" sz="1650" dirty="0"/>
              <a:t>Dunsmore Canyon Water Company</a:t>
            </a:r>
          </a:p>
          <a:p>
            <a:pPr marL="671513" lvl="1" indent="-214313">
              <a:buFont typeface="Arial" panose="020B0604020202020204" pitchFamily="34" charset="0"/>
              <a:buChar char="•"/>
            </a:pPr>
            <a:r>
              <a:rPr lang="en-US" sz="1650" dirty="0"/>
              <a:t>Sierra Verdugo Water Company</a:t>
            </a:r>
          </a:p>
          <a:p>
            <a:pPr marL="671513" lvl="1" indent="-214313">
              <a:buFont typeface="Arial" panose="020B0604020202020204" pitchFamily="34" charset="0"/>
              <a:buChar char="•"/>
            </a:pPr>
            <a:r>
              <a:rPr lang="en-US" sz="1650" dirty="0"/>
              <a:t>Cresta Heights Mutual Water Company</a:t>
            </a:r>
          </a:p>
          <a:p>
            <a:pPr marL="671513" lvl="1" indent="-214313">
              <a:buFont typeface="Arial" panose="020B0604020202020204" pitchFamily="34" charset="0"/>
              <a:buChar char="•"/>
            </a:pPr>
            <a:r>
              <a:rPr lang="en-US" sz="1650" dirty="0"/>
              <a:t>Highway Highlands Water Company</a:t>
            </a:r>
          </a:p>
          <a:p>
            <a:pPr marL="671513" lvl="1" indent="-214313">
              <a:buFont typeface="Arial" panose="020B0604020202020204" pitchFamily="34" charset="0"/>
              <a:buChar char="•"/>
            </a:pPr>
            <a:r>
              <a:rPr lang="en-US" sz="1650" dirty="0"/>
              <a:t>Mountain Water Company</a:t>
            </a:r>
          </a:p>
          <a:p>
            <a:pPr marL="671513" lvl="1" indent="-214313">
              <a:buFont typeface="Arial" panose="020B0604020202020204" pitchFamily="34" charset="0"/>
              <a:buChar char="•"/>
            </a:pPr>
            <a:r>
              <a:rPr lang="en-US" sz="1650" dirty="0"/>
              <a:t>Crescenta Mutual Water Company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en-US" sz="1650" dirty="0"/>
              <a:t>Expanded in 1979 with the installation of the sewer collection system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754285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-457200" y="3048000"/>
            <a:ext cx="14630400" cy="82296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1371600" y="11734800"/>
            <a:ext cx="10972800" cy="960120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Cool records to share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3687644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-457200" y="3048000"/>
            <a:ext cx="14630400" cy="82296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1371600" y="11734800"/>
            <a:ext cx="10972800" cy="9601200"/>
          </a:xfrm>
          <a:prstGeom prst="rect">
            <a:avLst/>
          </a:prstGeom>
        </p:spPr>
        <p:txBody>
          <a:bodyPr/>
          <a:lstStyle/>
          <a:p>
            <a:pPr marL="0" marR="0" lvl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+mj-lt"/>
              <a:buNone/>
            </a:pPr>
            <a:r>
              <a:rPr lang="en-US" sz="1100" b="1" u="sng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Basic Assets &amp; Operations</a:t>
            </a: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marR="0" lvl="1" indent="-28575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lphaLcPeriod"/>
            </a:pPr>
            <a:r>
              <a:rPr lang="en-US" sz="1100" i="1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Goal(s) of section</a:t>
            </a: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143000" marR="0" lvl="2" indent="-2286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romanLcPeriod"/>
            </a:pPr>
            <a:r>
              <a:rPr lang="en-US" sz="1100" i="1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Appreciation for scale, variety, and complexity of assets and operations</a:t>
            </a: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marR="0" lvl="1" indent="-28575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lphaLcPeriod"/>
            </a:pPr>
            <a:r>
              <a:rPr lang="en-US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Water supply + water treatment</a:t>
            </a:r>
          </a:p>
          <a:p>
            <a:pPr marL="1143000" marR="0" lvl="2" indent="-2286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romanLcPeriod"/>
            </a:pPr>
            <a:r>
              <a:rPr lang="en-US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Groundwater</a:t>
            </a:r>
          </a:p>
          <a:p>
            <a:pPr marL="1143000" marR="0" lvl="2" indent="-2286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romanLcPeriod"/>
            </a:pPr>
            <a:r>
              <a:rPr lang="en-US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SWP</a:t>
            </a:r>
          </a:p>
          <a:p>
            <a:pPr marL="1143000" marR="0" lvl="2" indent="-2286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romanLcPeriod"/>
            </a:pPr>
            <a:r>
              <a:rPr lang="en-US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Colorado</a:t>
            </a:r>
          </a:p>
          <a:p>
            <a:pPr marL="742950" marR="0" lvl="1" indent="-28575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lphaLcPeriod"/>
            </a:pPr>
            <a:r>
              <a:rPr lang="en-US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Water storage</a:t>
            </a:r>
          </a:p>
          <a:p>
            <a:pPr marL="742950" marR="0" lvl="1" indent="-28575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lphaLcPeriod"/>
            </a:pPr>
            <a:r>
              <a:rPr lang="en-US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Water distribution</a:t>
            </a:r>
          </a:p>
          <a:p>
            <a:pPr marL="1143000" marR="0" lvl="2" indent="-2286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romanLcPeriod"/>
            </a:pPr>
            <a:r>
              <a:rPr lang="en-US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Pumps</a:t>
            </a:r>
          </a:p>
          <a:p>
            <a:pPr marL="1143000" marR="0" lvl="2" indent="-2286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romanLcPeriod"/>
            </a:pPr>
            <a:r>
              <a:rPr lang="en-US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SCADA</a:t>
            </a:r>
          </a:p>
          <a:p>
            <a:pPr marL="1143000" marR="0" lvl="2" indent="-2286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romanLcPeriod"/>
            </a:pPr>
            <a:r>
              <a:rPr lang="en-US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Pipelines</a:t>
            </a:r>
          </a:p>
          <a:p>
            <a:pPr marL="742950" marR="0" lvl="1" indent="-28575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lphaLcPeriod"/>
            </a:pPr>
            <a:r>
              <a:rPr lang="en-US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Emergency preparedness</a:t>
            </a:r>
          </a:p>
          <a:p>
            <a:pPr marL="742950" marR="0" lvl="1" indent="-28575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lphaLcPeriod"/>
            </a:pPr>
            <a:r>
              <a:rPr lang="en-US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Other (beyond scope of conversation) – customer service / field service / repairs / CIP development / community stewardship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endParaRPr lang="en-US" sz="1650" dirty="0"/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en-US" sz="1650" dirty="0"/>
              <a:t>Serves 36,000 residents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en-US" sz="1650" dirty="0"/>
              <a:t>La Crescenta, Montrose, and portions of Glendale and La Canada Flintridge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en-US" sz="1650" dirty="0"/>
              <a:t>Over 8,400 water and sewer connections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en-US" sz="1650" dirty="0"/>
              <a:t>95 miles of water distribution pipelines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en-US" sz="1650" dirty="0"/>
              <a:t>11 Pressure Zones with 2,000+ feet of elevation gain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en-US" sz="1650" dirty="0"/>
              <a:t>34 Booster Pumps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en-US" sz="1650" dirty="0"/>
              <a:t>17 Steel Tanks and Reservoirs with a capacity of 17.5 million gallons</a:t>
            </a:r>
          </a:p>
          <a:p>
            <a:pPr marL="671513" lvl="1" indent="-214313">
              <a:buFont typeface="Arial" panose="020B0604020202020204" pitchFamily="34" charset="0"/>
              <a:buChar char="•"/>
            </a:pPr>
            <a:r>
              <a:rPr lang="en-US" sz="1650" dirty="0"/>
              <a:t>Daily storage – 8-10 MG</a:t>
            </a:r>
          </a:p>
          <a:p>
            <a:pPr marL="671513" lvl="1" indent="-214313">
              <a:buFont typeface="Arial" panose="020B0604020202020204" pitchFamily="34" charset="0"/>
              <a:buChar char="•"/>
            </a:pPr>
            <a:r>
              <a:rPr lang="en-US" sz="1650" dirty="0"/>
              <a:t>5-7 day storage without water supply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en-US" sz="1650" dirty="0"/>
              <a:t>Delivers over 1.3 billion gallons of water each year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en-US" sz="1650" dirty="0"/>
              <a:t>85% of CVWD customers are residential or single-family homes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endParaRPr lang="en-US" sz="1650" dirty="0"/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en-US" sz="1200" b="1" dirty="0">
                <a:solidFill>
                  <a:srgbClr val="0070C0"/>
                </a:solidFill>
              </a:rPr>
              <a:t>Water Supply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accent6">
                    <a:lumMod val="75000"/>
                  </a:schemeClr>
                </a:solidFill>
              </a:rPr>
              <a:t>Water Treatment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accent6">
                    <a:lumMod val="75000"/>
                  </a:schemeClr>
                </a:solidFill>
              </a:rPr>
              <a:t>Water Storage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accent6">
                    <a:lumMod val="75000"/>
                  </a:schemeClr>
                </a:solidFill>
              </a:rPr>
              <a:t>Water Distribution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accent6">
                    <a:lumMod val="75000"/>
                  </a:schemeClr>
                </a:solidFill>
              </a:rPr>
              <a:t>Emergency Preparedness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accent6">
                    <a:lumMod val="75000"/>
                  </a:schemeClr>
                </a:solidFill>
              </a:rPr>
              <a:t>Support</a:t>
            </a:r>
          </a:p>
          <a:p>
            <a:pPr marL="671513" lvl="1" indent="-214313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accent6">
                    <a:lumMod val="75000"/>
                  </a:schemeClr>
                </a:solidFill>
              </a:rPr>
              <a:t>Customer Service</a:t>
            </a:r>
          </a:p>
          <a:p>
            <a:pPr marL="671513" lvl="1" indent="-214313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accent6">
                    <a:lumMod val="75000"/>
                  </a:schemeClr>
                </a:solidFill>
              </a:rPr>
              <a:t>Field Service and Repairs</a:t>
            </a:r>
          </a:p>
          <a:p>
            <a:pPr marL="671513" lvl="1" indent="-214313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accent6">
                    <a:lumMod val="75000"/>
                  </a:schemeClr>
                </a:solidFill>
              </a:rPr>
              <a:t>Infrastructure Development</a:t>
            </a:r>
          </a:p>
          <a:p>
            <a:pPr marL="671513" lvl="1" indent="-214313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accent6">
                    <a:lumMod val="75000"/>
                  </a:schemeClr>
                </a:solidFill>
              </a:rPr>
              <a:t>Community Stewardship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endParaRPr lang="en-US" sz="1650" dirty="0"/>
          </a:p>
          <a:p>
            <a:pPr marL="45720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100" b="1" u="none" strike="noStrike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05097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5.png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8.svg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Graphical user interface, website&#10;&#10;Description automatically generated">
            <a:extLst>
              <a:ext uri="{FF2B5EF4-FFF2-40B4-BE49-F238E27FC236}">
                <a16:creationId xmlns:a16="http://schemas.microsoft.com/office/drawing/2014/main" id="{1A2970BB-AB0A-F349-40B9-263B5EEF100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327" y="0"/>
            <a:ext cx="12180722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79463" y="818081"/>
            <a:ext cx="8428449" cy="1225296"/>
          </a:xfrm>
        </p:spPr>
        <p:txBody>
          <a:bodyPr tIns="0" anchor="ctr">
            <a:noAutofit/>
          </a:bodyPr>
          <a:lstStyle>
            <a:lvl1pPr algn="ctr"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176410" y="5670472"/>
            <a:ext cx="7834553" cy="878908"/>
          </a:xfrm>
        </p:spPr>
        <p:txBody>
          <a:bodyPr lIns="0" tIns="0" rIns="0" bIns="0">
            <a:noAutofit/>
          </a:bodyPr>
          <a:lstStyle>
            <a:lvl1pPr marL="0" indent="0" algn="ctr">
              <a:buNone/>
              <a:defRPr sz="2800" b="1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179980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+Caption x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FCC43996-DAC9-130F-CB05-4A8A90381D37}"/>
              </a:ext>
            </a:extLst>
          </p:cNvPr>
          <p:cNvSpPr/>
          <p:nvPr userDrawn="1"/>
        </p:nvSpPr>
        <p:spPr>
          <a:xfrm>
            <a:off x="-24064" y="3390900"/>
            <a:ext cx="12216063" cy="34671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 sz="45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A04E8AF-9DFE-7077-DB36-941F6490BA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>
            <a:lvl1pPr>
              <a:lnSpc>
                <a:spcPct val="100000"/>
              </a:lnSpc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62C22E6-000A-05BA-5872-EF37F029AB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7" name="Picture Placeholder 16">
            <a:extLst>
              <a:ext uri="{FF2B5EF4-FFF2-40B4-BE49-F238E27FC236}">
                <a16:creationId xmlns:a16="http://schemas.microsoft.com/office/drawing/2014/main" id="{6AAAFB85-16C0-836A-1D0D-E65277CC341D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58905" y="2392023"/>
            <a:ext cx="2596896" cy="2596896"/>
          </a:xfrm>
          <a:solidFill>
            <a:schemeClr val="accent2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FB04BFFD-8D76-D31F-232F-38A7065ACAF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58905" y="4989515"/>
            <a:ext cx="2598737" cy="1109662"/>
          </a:xfrm>
          <a:solidFill>
            <a:schemeClr val="bg1"/>
          </a:solidFill>
        </p:spPr>
        <p:txBody>
          <a:bodyPr lIns="0" tIns="274320" rIns="0" anchor="t">
            <a:noAutofit/>
          </a:bodyPr>
          <a:lstStyle>
            <a:lvl1pPr marL="0" indent="0" algn="ctr">
              <a:spcBef>
                <a:spcPts val="0"/>
              </a:spcBef>
              <a:buNone/>
              <a:defRPr sz="1800" b="1" cap="all" baseline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Name</a:t>
            </a:r>
          </a:p>
        </p:txBody>
      </p:sp>
      <p:sp>
        <p:nvSpPr>
          <p:cNvPr id="21" name="Text Placeholder 20">
            <a:extLst>
              <a:ext uri="{FF2B5EF4-FFF2-40B4-BE49-F238E27FC236}">
                <a16:creationId xmlns:a16="http://schemas.microsoft.com/office/drawing/2014/main" id="{75A2E03A-AFB4-3868-FAB5-A24228FA8A0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16885" y="5599755"/>
            <a:ext cx="2283472" cy="365125"/>
          </a:xfrm>
        </p:spPr>
        <p:txBody>
          <a:bodyPr anchor="ctr">
            <a:noAutofit/>
          </a:bodyPr>
          <a:lstStyle>
            <a:lvl1pPr marL="0" indent="0" algn="ctr">
              <a:buNone/>
              <a:defRPr sz="1400"/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23" name="Picture Placeholder 16">
            <a:extLst>
              <a:ext uri="{FF2B5EF4-FFF2-40B4-BE49-F238E27FC236}">
                <a16:creationId xmlns:a16="http://schemas.microsoft.com/office/drawing/2014/main" id="{FBADCD1B-D9E0-EA12-0DD5-22E5C60E5D6B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3517361" y="2392619"/>
            <a:ext cx="2596896" cy="2596896"/>
          </a:xfrm>
          <a:solidFill>
            <a:schemeClr val="accent2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18">
            <a:extLst>
              <a:ext uri="{FF2B5EF4-FFF2-40B4-BE49-F238E27FC236}">
                <a16:creationId xmlns:a16="http://schemas.microsoft.com/office/drawing/2014/main" id="{AD33972D-9092-4B3C-A699-07849068AF1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516747" y="4990111"/>
            <a:ext cx="2598737" cy="1109662"/>
          </a:xfrm>
          <a:solidFill>
            <a:schemeClr val="bg1"/>
          </a:solidFill>
        </p:spPr>
        <p:txBody>
          <a:bodyPr lIns="0" tIns="274320" rIns="0" anchor="t">
            <a:noAutofit/>
          </a:bodyPr>
          <a:lstStyle>
            <a:lvl1pPr marL="0" indent="0" algn="ctr">
              <a:spcBef>
                <a:spcPts val="0"/>
              </a:spcBef>
              <a:buNone/>
              <a:defRPr sz="1800" b="1" cap="all" baseline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Name</a:t>
            </a:r>
          </a:p>
        </p:txBody>
      </p:sp>
      <p:sp>
        <p:nvSpPr>
          <p:cNvPr id="24" name="Text Placeholder 20">
            <a:extLst>
              <a:ext uri="{FF2B5EF4-FFF2-40B4-BE49-F238E27FC236}">
                <a16:creationId xmlns:a16="http://schemas.microsoft.com/office/drawing/2014/main" id="{B54F15B1-EAC3-0113-6737-C64480876C5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674073" y="5600351"/>
            <a:ext cx="2283472" cy="365125"/>
          </a:xfrm>
        </p:spPr>
        <p:txBody>
          <a:bodyPr anchor="ctr">
            <a:noAutofit/>
          </a:bodyPr>
          <a:lstStyle>
            <a:lvl1pPr marL="0" indent="0" algn="ctr">
              <a:buNone/>
              <a:defRPr sz="1400"/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26" name="Picture Placeholder 16">
            <a:extLst>
              <a:ext uri="{FF2B5EF4-FFF2-40B4-BE49-F238E27FC236}">
                <a16:creationId xmlns:a16="http://schemas.microsoft.com/office/drawing/2014/main" id="{FCEED0A5-9A71-D54A-91FC-264BD71DDED3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6275817" y="2393215"/>
            <a:ext cx="2596896" cy="2596896"/>
          </a:xfrm>
          <a:solidFill>
            <a:schemeClr val="accent2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5" name="Text Placeholder 18">
            <a:extLst>
              <a:ext uri="{FF2B5EF4-FFF2-40B4-BE49-F238E27FC236}">
                <a16:creationId xmlns:a16="http://schemas.microsoft.com/office/drawing/2014/main" id="{F44A0C74-A714-A8C2-69D2-74CAD68037A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274589" y="4990707"/>
            <a:ext cx="2598737" cy="1109662"/>
          </a:xfrm>
          <a:solidFill>
            <a:schemeClr val="bg1"/>
          </a:solidFill>
        </p:spPr>
        <p:txBody>
          <a:bodyPr lIns="0" tIns="274320" rIns="0" anchor="t">
            <a:noAutofit/>
          </a:bodyPr>
          <a:lstStyle>
            <a:lvl1pPr marL="0" indent="0" algn="ctr">
              <a:spcBef>
                <a:spcPts val="0"/>
              </a:spcBef>
              <a:buNone/>
              <a:defRPr sz="1800" b="1" cap="all" baseline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Name</a:t>
            </a:r>
          </a:p>
        </p:txBody>
      </p:sp>
      <p:sp>
        <p:nvSpPr>
          <p:cNvPr id="27" name="Text Placeholder 20">
            <a:extLst>
              <a:ext uri="{FF2B5EF4-FFF2-40B4-BE49-F238E27FC236}">
                <a16:creationId xmlns:a16="http://schemas.microsoft.com/office/drawing/2014/main" id="{552F4682-3F02-2A70-A285-FB2D1822A4D6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432529" y="5600947"/>
            <a:ext cx="2283472" cy="365125"/>
          </a:xfrm>
        </p:spPr>
        <p:txBody>
          <a:bodyPr anchor="ctr">
            <a:noAutofit/>
          </a:bodyPr>
          <a:lstStyle>
            <a:lvl1pPr marL="0" indent="0" algn="ctr">
              <a:buNone/>
              <a:defRPr sz="1400"/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29" name="Picture Placeholder 16">
            <a:extLst>
              <a:ext uri="{FF2B5EF4-FFF2-40B4-BE49-F238E27FC236}">
                <a16:creationId xmlns:a16="http://schemas.microsoft.com/office/drawing/2014/main" id="{4F0F5D16-7316-B120-F378-E3D492FEEB9C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9034272" y="2393215"/>
            <a:ext cx="2596896" cy="2596896"/>
          </a:xfrm>
          <a:solidFill>
            <a:schemeClr val="accent2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8" name="Text Placeholder 18">
            <a:extLst>
              <a:ext uri="{FF2B5EF4-FFF2-40B4-BE49-F238E27FC236}">
                <a16:creationId xmlns:a16="http://schemas.microsoft.com/office/drawing/2014/main" id="{47AC9724-9FC2-62FA-0DE7-3F9FE9B67A34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032431" y="4990707"/>
            <a:ext cx="2598737" cy="1109662"/>
          </a:xfrm>
          <a:solidFill>
            <a:schemeClr val="bg1"/>
          </a:solidFill>
        </p:spPr>
        <p:txBody>
          <a:bodyPr lIns="0" tIns="274320" rIns="0" anchor="t">
            <a:noAutofit/>
          </a:bodyPr>
          <a:lstStyle>
            <a:lvl1pPr marL="0" indent="0" algn="ctr">
              <a:spcBef>
                <a:spcPts val="0"/>
              </a:spcBef>
              <a:buNone/>
              <a:defRPr sz="1800" b="1" cap="all" baseline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Name</a:t>
            </a:r>
          </a:p>
        </p:txBody>
      </p:sp>
      <p:sp>
        <p:nvSpPr>
          <p:cNvPr id="30" name="Text Placeholder 20">
            <a:extLst>
              <a:ext uri="{FF2B5EF4-FFF2-40B4-BE49-F238E27FC236}">
                <a16:creationId xmlns:a16="http://schemas.microsoft.com/office/drawing/2014/main" id="{114EE337-FC29-F325-E528-A3F809B28B5B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9190984" y="5600947"/>
            <a:ext cx="2283472" cy="365125"/>
          </a:xfrm>
        </p:spPr>
        <p:txBody>
          <a:bodyPr anchor="ctr">
            <a:noAutofit/>
          </a:bodyPr>
          <a:lstStyle>
            <a:lvl1pPr marL="0" indent="0" algn="ctr">
              <a:buNone/>
              <a:defRPr sz="1400"/>
            </a:lvl1pPr>
          </a:lstStyle>
          <a:p>
            <a:pPr lvl="0"/>
            <a:r>
              <a:rPr lang="en-US" dirty="0"/>
              <a:t>Title</a:t>
            </a:r>
          </a:p>
        </p:txBody>
      </p:sp>
    </p:spTree>
    <p:extLst>
      <p:ext uri="{BB962C8B-B14F-4D97-AF65-F5344CB8AC3E}">
        <p14:creationId xmlns:p14="http://schemas.microsoft.com/office/powerpoint/2010/main" val="25866537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 x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8B9F4895-1B2A-B658-800D-D8F15958BC43}"/>
              </a:ext>
            </a:extLst>
          </p:cNvPr>
          <p:cNvSpPr/>
          <p:nvPr userDrawn="1"/>
        </p:nvSpPr>
        <p:spPr>
          <a:xfrm>
            <a:off x="-24064" y="2472856"/>
            <a:ext cx="12216063" cy="4385144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 sz="45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A04E8AF-9DFE-7077-DB36-941F6490BA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8952" y="539496"/>
            <a:ext cx="10671048" cy="768096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62C22E6-000A-05BA-5872-EF37F029AB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7" name="Picture Placeholder 16">
            <a:extLst>
              <a:ext uri="{FF2B5EF4-FFF2-40B4-BE49-F238E27FC236}">
                <a16:creationId xmlns:a16="http://schemas.microsoft.com/office/drawing/2014/main" id="{6AAAFB85-16C0-836A-1D0D-E65277CC341D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271016" y="1545336"/>
            <a:ext cx="2029968" cy="1828800"/>
          </a:xfrm>
          <a:solidFill>
            <a:schemeClr val="accent3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FB04BFFD-8D76-D31F-232F-38A7065ACAF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271016" y="3191256"/>
            <a:ext cx="2029968" cy="694944"/>
          </a:xfrm>
          <a:solidFill>
            <a:schemeClr val="accent2"/>
          </a:solidFill>
        </p:spPr>
        <p:txBody>
          <a:bodyPr lIns="0" tIns="155448" rIns="0" anchor="t">
            <a:noAutofit/>
          </a:bodyPr>
          <a:lstStyle>
            <a:lvl1pPr marL="0" indent="0" algn="ctr">
              <a:spcBef>
                <a:spcPts val="0"/>
              </a:spcBef>
              <a:buNone/>
              <a:defRPr sz="1400" b="1" cap="all" spc="2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Name</a:t>
            </a:r>
          </a:p>
        </p:txBody>
      </p:sp>
      <p:sp>
        <p:nvSpPr>
          <p:cNvPr id="21" name="Text Placeholder 20">
            <a:extLst>
              <a:ext uri="{FF2B5EF4-FFF2-40B4-BE49-F238E27FC236}">
                <a16:creationId xmlns:a16="http://schemas.microsoft.com/office/drawing/2014/main" id="{75A2E03A-AFB4-3868-FAB5-A24228FA8A0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271016" y="3616960"/>
            <a:ext cx="2029968" cy="182880"/>
          </a:xfrm>
        </p:spPr>
        <p:txBody>
          <a:bodyPr anchor="ctr">
            <a:noAutofit/>
          </a:bodyPr>
          <a:lstStyle>
            <a:lvl1pPr marL="0" indent="0" algn="ctr">
              <a:buNone/>
              <a:defRPr sz="1200" spc="2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10" name="Picture Placeholder 16">
            <a:extLst>
              <a:ext uri="{FF2B5EF4-FFF2-40B4-BE49-F238E27FC236}">
                <a16:creationId xmlns:a16="http://schemas.microsoft.com/office/drawing/2014/main" id="{BB749B9A-080F-37C0-08E6-909A5DA554D4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1271016" y="4144264"/>
            <a:ext cx="2029968" cy="1828800"/>
          </a:xfrm>
          <a:solidFill>
            <a:schemeClr val="accent3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4" name="Text Placeholder 18">
            <a:extLst>
              <a:ext uri="{FF2B5EF4-FFF2-40B4-BE49-F238E27FC236}">
                <a16:creationId xmlns:a16="http://schemas.microsoft.com/office/drawing/2014/main" id="{C4C7516E-0853-87BE-108B-697DD8E0DA75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1271016" y="5790184"/>
            <a:ext cx="2029968" cy="694944"/>
          </a:xfrm>
          <a:solidFill>
            <a:schemeClr val="accent1"/>
          </a:solidFill>
        </p:spPr>
        <p:txBody>
          <a:bodyPr lIns="0" tIns="155448" rIns="0" anchor="t">
            <a:noAutofit/>
          </a:bodyPr>
          <a:lstStyle>
            <a:lvl1pPr marL="0" indent="0" algn="ctr">
              <a:spcBef>
                <a:spcPts val="0"/>
              </a:spcBef>
              <a:buNone/>
              <a:defRPr sz="1400" b="1" cap="all" spc="2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Name</a:t>
            </a:r>
          </a:p>
        </p:txBody>
      </p:sp>
      <p:sp>
        <p:nvSpPr>
          <p:cNvPr id="15" name="Text Placeholder 20">
            <a:extLst>
              <a:ext uri="{FF2B5EF4-FFF2-40B4-BE49-F238E27FC236}">
                <a16:creationId xmlns:a16="http://schemas.microsoft.com/office/drawing/2014/main" id="{FB1A74E1-7CEB-F501-F998-7361A20F734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1271016" y="6215888"/>
            <a:ext cx="2029968" cy="182880"/>
          </a:xfrm>
        </p:spPr>
        <p:txBody>
          <a:bodyPr anchor="ctr">
            <a:noAutofit/>
          </a:bodyPr>
          <a:lstStyle>
            <a:lvl1pPr marL="0" indent="0" algn="ctr">
              <a:buNone/>
              <a:defRPr sz="1200" spc="2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23" name="Picture Placeholder 16">
            <a:extLst>
              <a:ext uri="{FF2B5EF4-FFF2-40B4-BE49-F238E27FC236}">
                <a16:creationId xmlns:a16="http://schemas.microsoft.com/office/drawing/2014/main" id="{FBADCD1B-D9E0-EA12-0DD5-22E5C60E5D6B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3828288" y="1545336"/>
            <a:ext cx="2029968" cy="1828800"/>
          </a:xfrm>
          <a:solidFill>
            <a:schemeClr val="accent3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18">
            <a:extLst>
              <a:ext uri="{FF2B5EF4-FFF2-40B4-BE49-F238E27FC236}">
                <a16:creationId xmlns:a16="http://schemas.microsoft.com/office/drawing/2014/main" id="{AD33972D-9092-4B3C-A699-07849068AF1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828288" y="3191256"/>
            <a:ext cx="2029968" cy="694944"/>
          </a:xfrm>
          <a:solidFill>
            <a:schemeClr val="accent1"/>
          </a:solidFill>
        </p:spPr>
        <p:txBody>
          <a:bodyPr lIns="0" tIns="155448" rIns="0" anchor="t">
            <a:noAutofit/>
          </a:bodyPr>
          <a:lstStyle>
            <a:lvl1pPr marL="0" indent="0" algn="ctr">
              <a:spcBef>
                <a:spcPts val="0"/>
              </a:spcBef>
              <a:buNone/>
              <a:defRPr sz="1400" b="1" cap="all" spc="2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Name</a:t>
            </a:r>
          </a:p>
        </p:txBody>
      </p:sp>
      <p:sp>
        <p:nvSpPr>
          <p:cNvPr id="24" name="Text Placeholder 20">
            <a:extLst>
              <a:ext uri="{FF2B5EF4-FFF2-40B4-BE49-F238E27FC236}">
                <a16:creationId xmlns:a16="http://schemas.microsoft.com/office/drawing/2014/main" id="{B54F15B1-EAC3-0113-6737-C64480876C5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828288" y="3616960"/>
            <a:ext cx="2029968" cy="182880"/>
          </a:xfrm>
        </p:spPr>
        <p:txBody>
          <a:bodyPr anchor="ctr">
            <a:noAutofit/>
          </a:bodyPr>
          <a:lstStyle>
            <a:lvl1pPr marL="0" indent="0" algn="ctr">
              <a:buNone/>
              <a:defRPr sz="1200" spc="2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11" name="Picture Placeholder 16">
            <a:extLst>
              <a:ext uri="{FF2B5EF4-FFF2-40B4-BE49-F238E27FC236}">
                <a16:creationId xmlns:a16="http://schemas.microsoft.com/office/drawing/2014/main" id="{B5D5100A-3D51-45DB-3A84-9E7FB85261E3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>
          <a:xfrm>
            <a:off x="3828288" y="4144264"/>
            <a:ext cx="2029968" cy="1828800"/>
          </a:xfrm>
          <a:solidFill>
            <a:schemeClr val="accent3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6" name="Text Placeholder 18">
            <a:extLst>
              <a:ext uri="{FF2B5EF4-FFF2-40B4-BE49-F238E27FC236}">
                <a16:creationId xmlns:a16="http://schemas.microsoft.com/office/drawing/2014/main" id="{B775B771-678A-D917-7FE0-5DA7A23CCE25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3828288" y="5790184"/>
            <a:ext cx="2029968" cy="694944"/>
          </a:xfrm>
          <a:solidFill>
            <a:schemeClr val="accent2"/>
          </a:solidFill>
        </p:spPr>
        <p:txBody>
          <a:bodyPr lIns="0" tIns="155448" rIns="0" anchor="t">
            <a:noAutofit/>
          </a:bodyPr>
          <a:lstStyle>
            <a:lvl1pPr marL="0" indent="0" algn="ctr">
              <a:spcBef>
                <a:spcPts val="0"/>
              </a:spcBef>
              <a:buNone/>
              <a:defRPr sz="1400" b="1" cap="all" spc="2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Name</a:t>
            </a:r>
          </a:p>
        </p:txBody>
      </p:sp>
      <p:sp>
        <p:nvSpPr>
          <p:cNvPr id="18" name="Text Placeholder 20">
            <a:extLst>
              <a:ext uri="{FF2B5EF4-FFF2-40B4-BE49-F238E27FC236}">
                <a16:creationId xmlns:a16="http://schemas.microsoft.com/office/drawing/2014/main" id="{AA2B9540-B92A-AD9C-C01A-B08A98BF8455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3828288" y="6215888"/>
            <a:ext cx="2029968" cy="182880"/>
          </a:xfrm>
        </p:spPr>
        <p:txBody>
          <a:bodyPr anchor="ctr">
            <a:noAutofit/>
          </a:bodyPr>
          <a:lstStyle>
            <a:lvl1pPr marL="0" indent="0" algn="ctr">
              <a:buNone/>
              <a:defRPr sz="1200" spc="2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26" name="Picture Placeholder 16">
            <a:extLst>
              <a:ext uri="{FF2B5EF4-FFF2-40B4-BE49-F238E27FC236}">
                <a16:creationId xmlns:a16="http://schemas.microsoft.com/office/drawing/2014/main" id="{FCEED0A5-9A71-D54A-91FC-264BD71DDED3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6385560" y="1545336"/>
            <a:ext cx="2029968" cy="1828800"/>
          </a:xfrm>
          <a:solidFill>
            <a:schemeClr val="accent3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5" name="Text Placeholder 18">
            <a:extLst>
              <a:ext uri="{FF2B5EF4-FFF2-40B4-BE49-F238E27FC236}">
                <a16:creationId xmlns:a16="http://schemas.microsoft.com/office/drawing/2014/main" id="{F44A0C74-A714-A8C2-69D2-74CAD68037A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385560" y="3191256"/>
            <a:ext cx="2029968" cy="694944"/>
          </a:xfrm>
          <a:solidFill>
            <a:schemeClr val="accent2"/>
          </a:solidFill>
        </p:spPr>
        <p:txBody>
          <a:bodyPr lIns="0" tIns="155448" rIns="0" anchor="t">
            <a:noAutofit/>
          </a:bodyPr>
          <a:lstStyle>
            <a:lvl1pPr marL="0" indent="0" algn="ctr">
              <a:spcBef>
                <a:spcPts val="0"/>
              </a:spcBef>
              <a:buNone/>
              <a:defRPr sz="1400" b="1" cap="all" spc="2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Name</a:t>
            </a:r>
          </a:p>
        </p:txBody>
      </p:sp>
      <p:sp>
        <p:nvSpPr>
          <p:cNvPr id="27" name="Text Placeholder 20">
            <a:extLst>
              <a:ext uri="{FF2B5EF4-FFF2-40B4-BE49-F238E27FC236}">
                <a16:creationId xmlns:a16="http://schemas.microsoft.com/office/drawing/2014/main" id="{552F4682-3F02-2A70-A285-FB2D1822A4D6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385560" y="3616960"/>
            <a:ext cx="2029968" cy="182880"/>
          </a:xfrm>
        </p:spPr>
        <p:txBody>
          <a:bodyPr anchor="ctr">
            <a:noAutofit/>
          </a:bodyPr>
          <a:lstStyle>
            <a:lvl1pPr marL="0" indent="0" algn="ctr">
              <a:buNone/>
              <a:defRPr sz="1200" spc="2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12" name="Picture Placeholder 16">
            <a:extLst>
              <a:ext uri="{FF2B5EF4-FFF2-40B4-BE49-F238E27FC236}">
                <a16:creationId xmlns:a16="http://schemas.microsoft.com/office/drawing/2014/main" id="{3D2AAC25-9404-1F6F-200C-5660F4995858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>
            <a:off x="6385560" y="4144264"/>
            <a:ext cx="2029968" cy="1828800"/>
          </a:xfrm>
          <a:solidFill>
            <a:schemeClr val="accent3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0" name="Text Placeholder 18">
            <a:extLst>
              <a:ext uri="{FF2B5EF4-FFF2-40B4-BE49-F238E27FC236}">
                <a16:creationId xmlns:a16="http://schemas.microsoft.com/office/drawing/2014/main" id="{AE4677E1-AC1B-AB9C-5E0C-794903DD1CEB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6385560" y="5790184"/>
            <a:ext cx="2029968" cy="694944"/>
          </a:xfrm>
          <a:solidFill>
            <a:schemeClr val="accent1"/>
          </a:solidFill>
        </p:spPr>
        <p:txBody>
          <a:bodyPr lIns="0" tIns="155448" rIns="0" anchor="t">
            <a:noAutofit/>
          </a:bodyPr>
          <a:lstStyle>
            <a:lvl1pPr marL="0" indent="0" algn="ctr">
              <a:spcBef>
                <a:spcPts val="0"/>
              </a:spcBef>
              <a:buNone/>
              <a:defRPr sz="1400" b="1" cap="all" spc="2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Name</a:t>
            </a:r>
          </a:p>
        </p:txBody>
      </p:sp>
      <p:sp>
        <p:nvSpPr>
          <p:cNvPr id="31" name="Text Placeholder 20">
            <a:extLst>
              <a:ext uri="{FF2B5EF4-FFF2-40B4-BE49-F238E27FC236}">
                <a16:creationId xmlns:a16="http://schemas.microsoft.com/office/drawing/2014/main" id="{826BBF6C-7198-3C15-CDCB-E72B08709C1F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6385560" y="6215888"/>
            <a:ext cx="2029968" cy="182880"/>
          </a:xfrm>
        </p:spPr>
        <p:txBody>
          <a:bodyPr anchor="ctr">
            <a:noAutofit/>
          </a:bodyPr>
          <a:lstStyle>
            <a:lvl1pPr marL="0" indent="0" algn="ctr">
              <a:buNone/>
              <a:defRPr sz="1200" spc="2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29" name="Picture Placeholder 16">
            <a:extLst>
              <a:ext uri="{FF2B5EF4-FFF2-40B4-BE49-F238E27FC236}">
                <a16:creationId xmlns:a16="http://schemas.microsoft.com/office/drawing/2014/main" id="{4F0F5D16-7316-B120-F378-E3D492FEEB9C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8942832" y="1545336"/>
            <a:ext cx="2029968" cy="1828800"/>
          </a:xfrm>
          <a:solidFill>
            <a:schemeClr val="accent3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8" name="Text Placeholder 18">
            <a:extLst>
              <a:ext uri="{FF2B5EF4-FFF2-40B4-BE49-F238E27FC236}">
                <a16:creationId xmlns:a16="http://schemas.microsoft.com/office/drawing/2014/main" id="{47AC9724-9FC2-62FA-0DE7-3F9FE9B67A34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8942832" y="3191256"/>
            <a:ext cx="2029968" cy="694944"/>
          </a:xfrm>
          <a:solidFill>
            <a:schemeClr val="accent1"/>
          </a:solidFill>
        </p:spPr>
        <p:txBody>
          <a:bodyPr lIns="0" tIns="155448" rIns="0" anchor="t">
            <a:noAutofit/>
          </a:bodyPr>
          <a:lstStyle>
            <a:lvl1pPr marL="0" indent="0" algn="ctr">
              <a:spcBef>
                <a:spcPts val="0"/>
              </a:spcBef>
              <a:buNone/>
              <a:defRPr sz="1400" b="1" cap="all" spc="2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Name</a:t>
            </a:r>
          </a:p>
        </p:txBody>
      </p:sp>
      <p:sp>
        <p:nvSpPr>
          <p:cNvPr id="30" name="Text Placeholder 20">
            <a:extLst>
              <a:ext uri="{FF2B5EF4-FFF2-40B4-BE49-F238E27FC236}">
                <a16:creationId xmlns:a16="http://schemas.microsoft.com/office/drawing/2014/main" id="{114EE337-FC29-F325-E528-A3F809B28B5B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8942832" y="3616960"/>
            <a:ext cx="2029968" cy="182880"/>
          </a:xfrm>
        </p:spPr>
        <p:txBody>
          <a:bodyPr anchor="ctr">
            <a:noAutofit/>
          </a:bodyPr>
          <a:lstStyle>
            <a:lvl1pPr marL="0" indent="0" algn="ctr">
              <a:buNone/>
              <a:defRPr sz="1200" spc="2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13" name="Picture Placeholder 16">
            <a:extLst>
              <a:ext uri="{FF2B5EF4-FFF2-40B4-BE49-F238E27FC236}">
                <a16:creationId xmlns:a16="http://schemas.microsoft.com/office/drawing/2014/main" id="{90CBAA5D-3D9B-0CB5-E527-996433638BE3}"/>
              </a:ext>
            </a:extLst>
          </p:cNvPr>
          <p:cNvSpPr>
            <a:spLocks noGrp="1"/>
          </p:cNvSpPr>
          <p:nvPr>
            <p:ph type="pic" sz="quarter" idx="28"/>
          </p:nvPr>
        </p:nvSpPr>
        <p:spPr>
          <a:xfrm>
            <a:off x="8942832" y="4144264"/>
            <a:ext cx="2029968" cy="1828800"/>
          </a:xfrm>
          <a:solidFill>
            <a:schemeClr val="accent3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32" name="Text Placeholder 18">
            <a:extLst>
              <a:ext uri="{FF2B5EF4-FFF2-40B4-BE49-F238E27FC236}">
                <a16:creationId xmlns:a16="http://schemas.microsoft.com/office/drawing/2014/main" id="{5B47333C-2F5E-FA7D-5DD1-191E0F421B61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8942832" y="5790184"/>
            <a:ext cx="2029968" cy="694944"/>
          </a:xfrm>
          <a:solidFill>
            <a:schemeClr val="accent2"/>
          </a:solidFill>
        </p:spPr>
        <p:txBody>
          <a:bodyPr lIns="0" tIns="155448" rIns="0" anchor="t">
            <a:noAutofit/>
          </a:bodyPr>
          <a:lstStyle>
            <a:lvl1pPr marL="0" indent="0" algn="ctr">
              <a:spcBef>
                <a:spcPts val="0"/>
              </a:spcBef>
              <a:buNone/>
              <a:defRPr sz="1400" b="1" cap="all" spc="2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Name</a:t>
            </a:r>
          </a:p>
        </p:txBody>
      </p:sp>
      <p:sp>
        <p:nvSpPr>
          <p:cNvPr id="33" name="Text Placeholder 20">
            <a:extLst>
              <a:ext uri="{FF2B5EF4-FFF2-40B4-BE49-F238E27FC236}">
                <a16:creationId xmlns:a16="http://schemas.microsoft.com/office/drawing/2014/main" id="{D0AA2AE2-5A11-76D4-4D9C-B6B24D1419D0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8942832" y="6215888"/>
            <a:ext cx="2029968" cy="182880"/>
          </a:xfrm>
        </p:spPr>
        <p:txBody>
          <a:bodyPr anchor="ctr">
            <a:noAutofit/>
          </a:bodyPr>
          <a:lstStyle>
            <a:lvl1pPr marL="0" indent="0" algn="ctr">
              <a:buNone/>
              <a:defRPr sz="1200" spc="2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</p:spTree>
    <p:extLst>
      <p:ext uri="{BB962C8B-B14F-4D97-AF65-F5344CB8AC3E}">
        <p14:creationId xmlns:p14="http://schemas.microsoft.com/office/powerpoint/2010/main" val="190070913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B950ED98-B5D1-206C-403F-FA954F9D2CFF}"/>
              </a:ext>
            </a:extLst>
          </p:cNvPr>
          <p:cNvSpPr/>
          <p:nvPr userDrawn="1"/>
        </p:nvSpPr>
        <p:spPr>
          <a:xfrm>
            <a:off x="685338" y="3796480"/>
            <a:ext cx="2011680" cy="151790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0E8643CE-01D9-3E5E-15F6-20689F775F15}"/>
              </a:ext>
            </a:extLst>
          </p:cNvPr>
          <p:cNvSpPr/>
          <p:nvPr userDrawn="1"/>
        </p:nvSpPr>
        <p:spPr>
          <a:xfrm>
            <a:off x="2900911" y="3796480"/>
            <a:ext cx="2011680" cy="1517904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5AF82DDD-EDEC-7D87-F43A-113C5E4A4FE7}"/>
              </a:ext>
            </a:extLst>
          </p:cNvPr>
          <p:cNvSpPr/>
          <p:nvPr userDrawn="1"/>
        </p:nvSpPr>
        <p:spPr>
          <a:xfrm>
            <a:off x="5116484" y="3796480"/>
            <a:ext cx="2011680" cy="151790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E47E492E-967F-54B7-55B1-08A5E1C3615B}"/>
              </a:ext>
            </a:extLst>
          </p:cNvPr>
          <p:cNvSpPr/>
          <p:nvPr userDrawn="1"/>
        </p:nvSpPr>
        <p:spPr>
          <a:xfrm>
            <a:off x="9547629" y="3796480"/>
            <a:ext cx="2011680" cy="151790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DC0053FE-E44A-CA97-F782-67FC633E722E}"/>
              </a:ext>
            </a:extLst>
          </p:cNvPr>
          <p:cNvSpPr/>
          <p:nvPr userDrawn="1"/>
        </p:nvSpPr>
        <p:spPr>
          <a:xfrm>
            <a:off x="7332057" y="3796480"/>
            <a:ext cx="2011680" cy="1517904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7445A0A-815D-3414-088B-C041E6742D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8952" y="841248"/>
            <a:ext cx="10671048" cy="768096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36476D1-B61A-E9FD-E266-768B405CC3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6" name="Text Placeholder 2">
            <a:extLst>
              <a:ext uri="{FF2B5EF4-FFF2-40B4-BE49-F238E27FC236}">
                <a16:creationId xmlns:a16="http://schemas.microsoft.com/office/drawing/2014/main" id="{C025625F-8274-840F-6DD8-D36687CB8F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338" y="2491684"/>
            <a:ext cx="2011680" cy="2825173"/>
          </a:xfrm>
          <a:noFill/>
          <a:ln w="12700">
            <a:solidFill>
              <a:schemeClr val="accent1"/>
            </a:solidFill>
          </a:ln>
        </p:spPr>
        <p:txBody>
          <a:bodyPr tIns="685800" anchor="t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800" b="1" cap="all" spc="0" baseline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4" name="Picture Placeholder 62">
            <a:extLst>
              <a:ext uri="{FF2B5EF4-FFF2-40B4-BE49-F238E27FC236}">
                <a16:creationId xmlns:a16="http://schemas.microsoft.com/office/drawing/2014/main" id="{2F18FBB7-2D21-7954-1324-C7D3BFE5C85D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1339134" y="2111058"/>
            <a:ext cx="704088" cy="704088"/>
          </a:xfrm>
          <a:prstGeom prst="ellipse">
            <a:avLst/>
          </a:prstGeom>
          <a:solidFill>
            <a:schemeClr val="accent1"/>
          </a:solidFill>
        </p:spPr>
        <p:txBody>
          <a:bodyPr lIns="0" tIns="0" rIns="0" bIns="0" anchor="ctr">
            <a:noAutofit/>
          </a:bodyPr>
          <a:lstStyle>
            <a:lvl1pPr marL="0" indent="0" algn="ctr">
              <a:buNone/>
              <a:defRPr sz="9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52" name="Text Placeholder 51">
            <a:extLst>
              <a:ext uri="{FF2B5EF4-FFF2-40B4-BE49-F238E27FC236}">
                <a16:creationId xmlns:a16="http://schemas.microsoft.com/office/drawing/2014/main" id="{2EF54C35-5F8E-4E0A-AB4D-97E38121910A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31058" y="3888404"/>
            <a:ext cx="1920240" cy="1371600"/>
          </a:xfrm>
          <a:noFill/>
          <a:ln>
            <a:noFill/>
          </a:ln>
        </p:spPr>
        <p:txBody>
          <a:bodyPr lIns="91440" rIns="91440" anchor="ctr">
            <a:noAutofit/>
          </a:bodyPr>
          <a:lstStyle>
            <a:lvl1pPr marL="0" indent="0" algn="ctr">
              <a:spcBef>
                <a:spcPts val="0"/>
              </a:spcBef>
              <a:buNone/>
              <a:defRPr sz="15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7" name="Text Placeholder 4">
            <a:extLst>
              <a:ext uri="{FF2B5EF4-FFF2-40B4-BE49-F238E27FC236}">
                <a16:creationId xmlns:a16="http://schemas.microsoft.com/office/drawing/2014/main" id="{79F9AD31-B0C5-3563-C73A-8B6297FCFD1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2900910" y="2491684"/>
            <a:ext cx="2011680" cy="2825173"/>
          </a:xfrm>
          <a:noFill/>
          <a:ln w="12700">
            <a:solidFill>
              <a:schemeClr val="accent3"/>
            </a:solidFill>
          </a:ln>
        </p:spPr>
        <p:txBody>
          <a:bodyPr tIns="685800" anchor="t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800" b="1" cap="all" spc="0" baseline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8" name="Picture Placeholder 62">
            <a:extLst>
              <a:ext uri="{FF2B5EF4-FFF2-40B4-BE49-F238E27FC236}">
                <a16:creationId xmlns:a16="http://schemas.microsoft.com/office/drawing/2014/main" id="{05E8E8EF-4954-870B-04E5-82BC660A6738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>
            <a:off x="3554707" y="2111058"/>
            <a:ext cx="704088" cy="704088"/>
          </a:xfrm>
          <a:prstGeom prst="ellipse">
            <a:avLst/>
          </a:prstGeom>
          <a:solidFill>
            <a:schemeClr val="accent3"/>
          </a:solidFill>
        </p:spPr>
        <p:txBody>
          <a:bodyPr lIns="0" tIns="0" rIns="0" bIns="0" anchor="ctr">
            <a:noAutofit/>
          </a:bodyPr>
          <a:lstStyle>
            <a:lvl1pPr marL="0" indent="0" algn="ctr">
              <a:buNone/>
              <a:defRPr sz="9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58" name="Text Placeholder 51">
            <a:extLst>
              <a:ext uri="{FF2B5EF4-FFF2-40B4-BE49-F238E27FC236}">
                <a16:creationId xmlns:a16="http://schemas.microsoft.com/office/drawing/2014/main" id="{75981CD1-EA26-D1CF-F19E-B58C16BA8A69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2946630" y="3888404"/>
            <a:ext cx="1920240" cy="1371600"/>
          </a:xfrm>
          <a:noFill/>
          <a:ln>
            <a:noFill/>
          </a:ln>
        </p:spPr>
        <p:txBody>
          <a:bodyPr lIns="91440" rIns="91440" anchor="ctr">
            <a:noAutofit/>
          </a:bodyPr>
          <a:lstStyle>
            <a:lvl1pPr marL="0" indent="0" algn="ctr">
              <a:spcBef>
                <a:spcPts val="0"/>
              </a:spcBef>
              <a:buNone/>
              <a:defRPr sz="15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8" name="Text Placeholder 4">
            <a:extLst>
              <a:ext uri="{FF2B5EF4-FFF2-40B4-BE49-F238E27FC236}">
                <a16:creationId xmlns:a16="http://schemas.microsoft.com/office/drawing/2014/main" id="{3A09BBD1-5CBC-B0EF-71C0-054FCB989BC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116484" y="2491684"/>
            <a:ext cx="2011680" cy="2825173"/>
          </a:xfrm>
          <a:noFill/>
          <a:ln w="12700">
            <a:solidFill>
              <a:schemeClr val="accent1"/>
            </a:solidFill>
          </a:ln>
        </p:spPr>
        <p:txBody>
          <a:bodyPr tIns="685800" anchor="t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800" b="1" cap="all" spc="0" baseline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7" name="Picture Placeholder 62">
            <a:extLst>
              <a:ext uri="{FF2B5EF4-FFF2-40B4-BE49-F238E27FC236}">
                <a16:creationId xmlns:a16="http://schemas.microsoft.com/office/drawing/2014/main" id="{4AD0C8C9-DB5A-6DC8-2729-A21F1A5CF174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>
          <a:xfrm>
            <a:off x="5770280" y="2111058"/>
            <a:ext cx="704088" cy="704088"/>
          </a:xfrm>
          <a:prstGeom prst="ellipse">
            <a:avLst/>
          </a:prstGeom>
          <a:solidFill>
            <a:schemeClr val="accent1"/>
          </a:solidFill>
        </p:spPr>
        <p:txBody>
          <a:bodyPr lIns="0" tIns="0" rIns="0" bIns="0" anchor="ctr">
            <a:noAutofit/>
          </a:bodyPr>
          <a:lstStyle>
            <a:lvl1pPr marL="0" indent="0" algn="ctr">
              <a:buNone/>
              <a:defRPr sz="9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59" name="Text Placeholder 51">
            <a:extLst>
              <a:ext uri="{FF2B5EF4-FFF2-40B4-BE49-F238E27FC236}">
                <a16:creationId xmlns:a16="http://schemas.microsoft.com/office/drawing/2014/main" id="{F02DE2DC-F65C-32A5-5821-89FB2F53C3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162204" y="3888404"/>
            <a:ext cx="1920240" cy="1371600"/>
          </a:xfrm>
          <a:noFill/>
          <a:ln>
            <a:noFill/>
          </a:ln>
        </p:spPr>
        <p:txBody>
          <a:bodyPr lIns="91440" rIns="91440" anchor="ctr">
            <a:noAutofit/>
          </a:bodyPr>
          <a:lstStyle>
            <a:lvl1pPr marL="0" indent="0" algn="ctr">
              <a:spcBef>
                <a:spcPts val="0"/>
              </a:spcBef>
              <a:buNone/>
              <a:defRPr sz="15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9" name="Text Placeholder 4">
            <a:extLst>
              <a:ext uri="{FF2B5EF4-FFF2-40B4-BE49-F238E27FC236}">
                <a16:creationId xmlns:a16="http://schemas.microsoft.com/office/drawing/2014/main" id="{084A0326-A0B8-1723-B8BA-B015344F2DC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332057" y="2491684"/>
            <a:ext cx="2011680" cy="2825173"/>
          </a:xfrm>
          <a:noFill/>
          <a:ln w="12700">
            <a:solidFill>
              <a:schemeClr val="accent3"/>
            </a:solidFill>
          </a:ln>
        </p:spPr>
        <p:txBody>
          <a:bodyPr tIns="685800" anchor="t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800" b="1" cap="all" spc="0" baseline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6" name="Picture Placeholder 62">
            <a:extLst>
              <a:ext uri="{FF2B5EF4-FFF2-40B4-BE49-F238E27FC236}">
                <a16:creationId xmlns:a16="http://schemas.microsoft.com/office/drawing/2014/main" id="{139354A0-F5DF-3AC5-5E8B-A41146C26F3C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7985853" y="2111058"/>
            <a:ext cx="704088" cy="704088"/>
          </a:xfrm>
          <a:prstGeom prst="ellipse">
            <a:avLst/>
          </a:prstGeom>
          <a:solidFill>
            <a:schemeClr val="accent3"/>
          </a:solidFill>
        </p:spPr>
        <p:txBody>
          <a:bodyPr lIns="0" tIns="0" rIns="0" bIns="0" anchor="ctr">
            <a:noAutofit/>
          </a:bodyPr>
          <a:lstStyle>
            <a:lvl1pPr marL="0" indent="0" algn="ctr">
              <a:buNone/>
              <a:defRPr sz="9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60" name="Text Placeholder 51">
            <a:extLst>
              <a:ext uri="{FF2B5EF4-FFF2-40B4-BE49-F238E27FC236}">
                <a16:creationId xmlns:a16="http://schemas.microsoft.com/office/drawing/2014/main" id="{E9730E82-F317-686A-8777-D81705BCC706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7377777" y="3888404"/>
            <a:ext cx="1920240" cy="1371600"/>
          </a:xfrm>
          <a:noFill/>
          <a:ln>
            <a:noFill/>
          </a:ln>
        </p:spPr>
        <p:txBody>
          <a:bodyPr lIns="91440" rIns="91440" anchor="ctr">
            <a:noAutofit/>
          </a:bodyPr>
          <a:lstStyle>
            <a:lvl1pPr marL="0" indent="0" algn="ctr">
              <a:spcBef>
                <a:spcPts val="0"/>
              </a:spcBef>
              <a:buNone/>
              <a:defRPr sz="15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0" name="Text Placeholder 4">
            <a:extLst>
              <a:ext uri="{FF2B5EF4-FFF2-40B4-BE49-F238E27FC236}">
                <a16:creationId xmlns:a16="http://schemas.microsoft.com/office/drawing/2014/main" id="{0E3B57F3-1903-446F-D989-D6CA342D086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9547629" y="2491684"/>
            <a:ext cx="2011680" cy="2825173"/>
          </a:xfrm>
          <a:noFill/>
          <a:ln w="12700">
            <a:solidFill>
              <a:schemeClr val="accent1"/>
            </a:solidFill>
          </a:ln>
        </p:spPr>
        <p:txBody>
          <a:bodyPr tIns="685800" anchor="t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800" b="1" cap="all" spc="0" baseline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5" name="Picture Placeholder 62">
            <a:extLst>
              <a:ext uri="{FF2B5EF4-FFF2-40B4-BE49-F238E27FC236}">
                <a16:creationId xmlns:a16="http://schemas.microsoft.com/office/drawing/2014/main" id="{D5BF3A8A-72F1-392E-855B-5B36E244A7FD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10201425" y="2111058"/>
            <a:ext cx="704088" cy="704088"/>
          </a:xfrm>
          <a:prstGeom prst="ellipse">
            <a:avLst/>
          </a:prstGeom>
          <a:solidFill>
            <a:schemeClr val="accent1"/>
          </a:solidFill>
        </p:spPr>
        <p:txBody>
          <a:bodyPr lIns="0" tIns="0" rIns="0" bIns="0" anchor="ctr">
            <a:noAutofit/>
          </a:bodyPr>
          <a:lstStyle>
            <a:lvl1pPr marL="0" indent="0" algn="ctr">
              <a:buNone/>
              <a:defRPr sz="9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61" name="Text Placeholder 51">
            <a:extLst>
              <a:ext uri="{FF2B5EF4-FFF2-40B4-BE49-F238E27FC236}">
                <a16:creationId xmlns:a16="http://schemas.microsoft.com/office/drawing/2014/main" id="{2AED5DDC-3165-FA12-0310-E3545223E292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9593349" y="3888404"/>
            <a:ext cx="1920240" cy="1371600"/>
          </a:xfrm>
          <a:noFill/>
          <a:ln>
            <a:noFill/>
          </a:ln>
        </p:spPr>
        <p:txBody>
          <a:bodyPr lIns="91440" rIns="91440" anchor="ctr">
            <a:noAutofit/>
          </a:bodyPr>
          <a:lstStyle>
            <a:lvl1pPr marL="0" indent="0" algn="ctr">
              <a:spcBef>
                <a:spcPts val="0"/>
              </a:spcBef>
              <a:buNone/>
              <a:defRPr sz="15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87251621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Freeform: Shape 28">
            <a:extLst>
              <a:ext uri="{FF2B5EF4-FFF2-40B4-BE49-F238E27FC236}">
                <a16:creationId xmlns:a16="http://schemas.microsoft.com/office/drawing/2014/main" id="{E2DECB02-D9CE-E57A-0604-BFF41EC38AFA}"/>
              </a:ext>
            </a:extLst>
          </p:cNvPr>
          <p:cNvSpPr/>
          <p:nvPr userDrawn="1"/>
        </p:nvSpPr>
        <p:spPr>
          <a:xfrm>
            <a:off x="0" y="0"/>
            <a:ext cx="2838450" cy="2857958"/>
          </a:xfrm>
          <a:custGeom>
            <a:avLst/>
            <a:gdLst>
              <a:gd name="connsiteX0" fmla="*/ 1971005 w 2838450"/>
              <a:gd name="connsiteY0" fmla="*/ 0 h 2857958"/>
              <a:gd name="connsiteX1" fmla="*/ 2838450 w 2838450"/>
              <a:gd name="connsiteY1" fmla="*/ 0 h 2857958"/>
              <a:gd name="connsiteX2" fmla="*/ 2838450 w 2838450"/>
              <a:gd name="connsiteY2" fmla="*/ 7240 h 2857958"/>
              <a:gd name="connsiteX3" fmla="*/ 278890 w 2838450"/>
              <a:gd name="connsiteY3" fmla="*/ 2843883 h 2857958"/>
              <a:gd name="connsiteX4" fmla="*/ 0 w 2838450"/>
              <a:gd name="connsiteY4" fmla="*/ 2857958 h 2857958"/>
              <a:gd name="connsiteX5" fmla="*/ 0 w 2838450"/>
              <a:gd name="connsiteY5" fmla="*/ 1990580 h 2857958"/>
              <a:gd name="connsiteX6" fmla="*/ 190293 w 2838450"/>
              <a:gd name="connsiteY6" fmla="*/ 1980883 h 2857958"/>
              <a:gd name="connsiteX7" fmla="*/ 1960910 w 2838450"/>
              <a:gd name="connsiteY7" fmla="*/ 200390 h 2857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838450" h="2857958">
                <a:moveTo>
                  <a:pt x="1971005" y="0"/>
                </a:moveTo>
                <a:lnTo>
                  <a:pt x="2838450" y="0"/>
                </a:lnTo>
                <a:lnTo>
                  <a:pt x="2838450" y="7240"/>
                </a:lnTo>
                <a:cubicBezTo>
                  <a:pt x="2838450" y="1484015"/>
                  <a:pt x="1716931" y="2697914"/>
                  <a:pt x="278890" y="2843883"/>
                </a:cubicBezTo>
                <a:lnTo>
                  <a:pt x="0" y="2857958"/>
                </a:lnTo>
                <a:lnTo>
                  <a:pt x="0" y="1990580"/>
                </a:lnTo>
                <a:lnTo>
                  <a:pt x="190293" y="1980883"/>
                </a:lnTo>
                <a:cubicBezTo>
                  <a:pt x="1124600" y="1885128"/>
                  <a:pt x="1866185" y="1135788"/>
                  <a:pt x="1960910" y="20039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/>
          </a:p>
        </p:txBody>
      </p:sp>
      <p:sp>
        <p:nvSpPr>
          <p:cNvPr id="26" name="Freeform: Shape 25">
            <a:extLst>
              <a:ext uri="{FF2B5EF4-FFF2-40B4-BE49-F238E27FC236}">
                <a16:creationId xmlns:a16="http://schemas.microsoft.com/office/drawing/2014/main" id="{68E760EA-7D83-1DF2-A8EE-4F218084E74F}"/>
              </a:ext>
            </a:extLst>
          </p:cNvPr>
          <p:cNvSpPr/>
          <p:nvPr userDrawn="1"/>
        </p:nvSpPr>
        <p:spPr>
          <a:xfrm>
            <a:off x="1" y="-1"/>
            <a:ext cx="1970627" cy="1990267"/>
          </a:xfrm>
          <a:custGeom>
            <a:avLst/>
            <a:gdLst>
              <a:gd name="connsiteX0" fmla="*/ 0 w 1970627"/>
              <a:gd name="connsiteY0" fmla="*/ 0 h 1990267"/>
              <a:gd name="connsiteX1" fmla="*/ 1970627 w 1970627"/>
              <a:gd name="connsiteY1" fmla="*/ 0 h 1990267"/>
              <a:gd name="connsiteX2" fmla="*/ 1960534 w 1970627"/>
              <a:gd name="connsiteY2" fmla="*/ 200357 h 1990267"/>
              <a:gd name="connsiteX3" fmla="*/ 190254 w 1970627"/>
              <a:gd name="connsiteY3" fmla="*/ 1980571 h 1990267"/>
              <a:gd name="connsiteX4" fmla="*/ 0 w 1970627"/>
              <a:gd name="connsiteY4" fmla="*/ 1990267 h 19902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70627" h="1990267">
                <a:moveTo>
                  <a:pt x="0" y="0"/>
                </a:moveTo>
                <a:lnTo>
                  <a:pt x="1970627" y="0"/>
                </a:lnTo>
                <a:lnTo>
                  <a:pt x="1960534" y="200357"/>
                </a:lnTo>
                <a:cubicBezTo>
                  <a:pt x="1865827" y="1135608"/>
                  <a:pt x="1124383" y="1884831"/>
                  <a:pt x="190254" y="1980571"/>
                </a:cubicBezTo>
                <a:lnTo>
                  <a:pt x="0" y="1990267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FF3F3353-78A1-F584-81A6-9513382DF18F}"/>
              </a:ext>
            </a:extLst>
          </p:cNvPr>
          <p:cNvSpPr/>
          <p:nvPr userDrawn="1"/>
        </p:nvSpPr>
        <p:spPr>
          <a:xfrm>
            <a:off x="1" y="1"/>
            <a:ext cx="1003449" cy="1013015"/>
          </a:xfrm>
          <a:custGeom>
            <a:avLst/>
            <a:gdLst>
              <a:gd name="connsiteX0" fmla="*/ 0 w 1003449"/>
              <a:gd name="connsiteY0" fmla="*/ 0 h 1013015"/>
              <a:gd name="connsiteX1" fmla="*/ 1003449 w 1003449"/>
              <a:gd name="connsiteY1" fmla="*/ 0 h 1013015"/>
              <a:gd name="connsiteX2" fmla="*/ 998306 w 1003449"/>
              <a:gd name="connsiteY2" fmla="*/ 100639 h 1013015"/>
              <a:gd name="connsiteX3" fmla="*/ 90663 w 1003449"/>
              <a:gd name="connsiteY3" fmla="*/ 1008380 h 1013015"/>
              <a:gd name="connsiteX4" fmla="*/ 0 w 1003449"/>
              <a:gd name="connsiteY4" fmla="*/ 1013015 h 10130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03449" h="1013015">
                <a:moveTo>
                  <a:pt x="0" y="0"/>
                </a:moveTo>
                <a:lnTo>
                  <a:pt x="1003449" y="0"/>
                </a:lnTo>
                <a:lnTo>
                  <a:pt x="998306" y="100639"/>
                </a:lnTo>
                <a:cubicBezTo>
                  <a:pt x="949402" y="576784"/>
                  <a:pt x="566756" y="959471"/>
                  <a:pt x="90663" y="1008380"/>
                </a:cubicBezTo>
                <a:lnTo>
                  <a:pt x="0" y="101301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65C6DDD-D2BB-0153-0F53-9F7C17BDFD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lnSpc>
                <a:spcPct val="100000"/>
              </a:lnSpc>
              <a:defRPr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71A846E-CBB1-9805-456D-0C0B890912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1" name="Text Placeholder 2">
            <a:extLst>
              <a:ext uri="{FF2B5EF4-FFF2-40B4-BE49-F238E27FC236}">
                <a16:creationId xmlns:a16="http://schemas.microsoft.com/office/drawing/2014/main" id="{AB1DF8DE-0EED-2627-4B5E-266C0BC276BE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685338" y="3017520"/>
            <a:ext cx="1993392" cy="557784"/>
          </a:xfrm>
          <a:solidFill>
            <a:schemeClr val="accent2"/>
          </a:solidFill>
          <a:ln>
            <a:noFill/>
          </a:ln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800" b="1" cap="all" spc="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MMM YYYY</a:t>
            </a:r>
          </a:p>
        </p:txBody>
      </p:sp>
      <p:sp>
        <p:nvSpPr>
          <p:cNvPr id="32" name="Text Placeholder 4">
            <a:extLst>
              <a:ext uri="{FF2B5EF4-FFF2-40B4-BE49-F238E27FC236}">
                <a16:creationId xmlns:a16="http://schemas.microsoft.com/office/drawing/2014/main" id="{5AE99EEE-38C4-CB2D-EEA0-8A2EB6F129E4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2900911" y="3017520"/>
            <a:ext cx="1993392" cy="557784"/>
          </a:xfrm>
          <a:solidFill>
            <a:schemeClr val="accent1"/>
          </a:solidFill>
          <a:ln>
            <a:noFill/>
          </a:ln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800" b="1" cap="all" spc="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MMM YYYY</a:t>
            </a:r>
          </a:p>
        </p:txBody>
      </p:sp>
      <p:sp>
        <p:nvSpPr>
          <p:cNvPr id="33" name="Text Placeholder 4">
            <a:extLst>
              <a:ext uri="{FF2B5EF4-FFF2-40B4-BE49-F238E27FC236}">
                <a16:creationId xmlns:a16="http://schemas.microsoft.com/office/drawing/2014/main" id="{AA90F0AE-69F4-EBD3-AED1-81E98D34811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116484" y="3017520"/>
            <a:ext cx="1993392" cy="557784"/>
          </a:xfrm>
          <a:solidFill>
            <a:schemeClr val="accent2"/>
          </a:solidFill>
          <a:ln>
            <a:noFill/>
          </a:ln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800" b="1" cap="all" spc="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MMM YYYY</a:t>
            </a:r>
          </a:p>
        </p:txBody>
      </p:sp>
      <p:sp>
        <p:nvSpPr>
          <p:cNvPr id="34" name="Text Placeholder 4">
            <a:extLst>
              <a:ext uri="{FF2B5EF4-FFF2-40B4-BE49-F238E27FC236}">
                <a16:creationId xmlns:a16="http://schemas.microsoft.com/office/drawing/2014/main" id="{F9E49243-B04A-D7AF-B4C7-8E1AE776F81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332057" y="3017520"/>
            <a:ext cx="1993392" cy="557784"/>
          </a:xfrm>
          <a:solidFill>
            <a:schemeClr val="accent1"/>
          </a:solidFill>
          <a:ln>
            <a:noFill/>
          </a:ln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800" b="1" cap="all" spc="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MMM YYYY</a:t>
            </a:r>
          </a:p>
        </p:txBody>
      </p:sp>
      <p:sp>
        <p:nvSpPr>
          <p:cNvPr id="35" name="Text Placeholder 4">
            <a:extLst>
              <a:ext uri="{FF2B5EF4-FFF2-40B4-BE49-F238E27FC236}">
                <a16:creationId xmlns:a16="http://schemas.microsoft.com/office/drawing/2014/main" id="{4780DCD4-46DE-8C31-9F39-FC6E45FC1EBE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547629" y="3017520"/>
            <a:ext cx="1993392" cy="557784"/>
          </a:xfrm>
          <a:solidFill>
            <a:schemeClr val="accent2"/>
          </a:solidFill>
          <a:ln>
            <a:noFill/>
          </a:ln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800" b="1" cap="all" spc="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MMM YYYY</a:t>
            </a:r>
          </a:p>
        </p:txBody>
      </p:sp>
      <p:sp>
        <p:nvSpPr>
          <p:cNvPr id="36" name="Text Placeholder 51">
            <a:extLst>
              <a:ext uri="{FF2B5EF4-FFF2-40B4-BE49-F238E27FC236}">
                <a16:creationId xmlns:a16="http://schemas.microsoft.com/office/drawing/2014/main" id="{9FBDF935-4925-03EC-CBC9-1EBA90DF849B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5338" y="4745736"/>
            <a:ext cx="1993392" cy="795528"/>
          </a:xfrm>
          <a:noFill/>
        </p:spPr>
        <p:txBody>
          <a:bodyPr lIns="0" rIns="0" anchor="t" anchorCtr="0">
            <a:noAutofit/>
          </a:bodyPr>
          <a:lstStyle>
            <a:lvl1pPr marL="0" indent="0" algn="ctr">
              <a:spcBef>
                <a:spcPts val="0"/>
              </a:spcBef>
              <a:buNone/>
              <a:defRPr sz="15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7" name="Text Placeholder 51">
            <a:extLst>
              <a:ext uri="{FF2B5EF4-FFF2-40B4-BE49-F238E27FC236}">
                <a16:creationId xmlns:a16="http://schemas.microsoft.com/office/drawing/2014/main" id="{9BB76AA7-442D-54A7-D075-C67F47438963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2900911" y="4745736"/>
            <a:ext cx="1993392" cy="795528"/>
          </a:xfrm>
          <a:noFill/>
        </p:spPr>
        <p:txBody>
          <a:bodyPr lIns="0" rIns="0" anchor="t" anchorCtr="0">
            <a:noAutofit/>
          </a:bodyPr>
          <a:lstStyle>
            <a:lvl1pPr marL="0" indent="0" algn="ctr">
              <a:spcBef>
                <a:spcPts val="0"/>
              </a:spcBef>
              <a:buNone/>
              <a:defRPr sz="15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8" name="Text Placeholder 51">
            <a:extLst>
              <a:ext uri="{FF2B5EF4-FFF2-40B4-BE49-F238E27FC236}">
                <a16:creationId xmlns:a16="http://schemas.microsoft.com/office/drawing/2014/main" id="{9E419856-1586-F2D8-A1B4-F67FEE9839DF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116484" y="4745736"/>
            <a:ext cx="1993392" cy="795528"/>
          </a:xfrm>
          <a:noFill/>
        </p:spPr>
        <p:txBody>
          <a:bodyPr lIns="0" rIns="0" anchor="t" anchorCtr="0">
            <a:noAutofit/>
          </a:bodyPr>
          <a:lstStyle>
            <a:lvl1pPr marL="0" indent="0" algn="ctr">
              <a:spcBef>
                <a:spcPts val="0"/>
              </a:spcBef>
              <a:buNone/>
              <a:defRPr sz="15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9" name="Text Placeholder 51">
            <a:extLst>
              <a:ext uri="{FF2B5EF4-FFF2-40B4-BE49-F238E27FC236}">
                <a16:creationId xmlns:a16="http://schemas.microsoft.com/office/drawing/2014/main" id="{AED74DD2-EAE3-76BF-56B9-C04FCED1F2D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7332057" y="4745736"/>
            <a:ext cx="1993392" cy="795528"/>
          </a:xfrm>
          <a:noFill/>
        </p:spPr>
        <p:txBody>
          <a:bodyPr lIns="0" rIns="0" anchor="t" anchorCtr="0">
            <a:noAutofit/>
          </a:bodyPr>
          <a:lstStyle>
            <a:lvl1pPr marL="0" indent="0" algn="ctr">
              <a:spcBef>
                <a:spcPts val="0"/>
              </a:spcBef>
              <a:buNone/>
              <a:defRPr sz="15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0" name="Text Placeholder 51">
            <a:extLst>
              <a:ext uri="{FF2B5EF4-FFF2-40B4-BE49-F238E27FC236}">
                <a16:creationId xmlns:a16="http://schemas.microsoft.com/office/drawing/2014/main" id="{0A39AD48-2F98-C0C9-DE08-CED7EBF816B2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9547629" y="4745736"/>
            <a:ext cx="1993392" cy="795528"/>
          </a:xfrm>
          <a:noFill/>
        </p:spPr>
        <p:txBody>
          <a:bodyPr lIns="0" rIns="0" anchor="t" anchorCtr="0">
            <a:noAutofit/>
          </a:bodyPr>
          <a:lstStyle>
            <a:lvl1pPr marL="0" indent="0" algn="ctr">
              <a:spcBef>
                <a:spcPts val="0"/>
              </a:spcBef>
              <a:buNone/>
              <a:defRPr sz="15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E6BE61D7-B0A3-902B-4F58-727982880EF5}"/>
              </a:ext>
            </a:extLst>
          </p:cNvPr>
          <p:cNvCxnSpPr>
            <a:cxnSpLocks/>
          </p:cNvCxnSpPr>
          <p:nvPr userDrawn="1"/>
        </p:nvCxnSpPr>
        <p:spPr>
          <a:xfrm>
            <a:off x="739398" y="4187681"/>
            <a:ext cx="10812360" cy="0"/>
          </a:xfrm>
          <a:prstGeom prst="line">
            <a:avLst/>
          </a:prstGeom>
          <a:ln w="12700"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503357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19">
            <a:extLst>
              <a:ext uri="{FF2B5EF4-FFF2-40B4-BE49-F238E27FC236}">
                <a16:creationId xmlns:a16="http://schemas.microsoft.com/office/drawing/2014/main" id="{C26B5661-F583-FA44-8353-161B862E69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86784" y="1243584"/>
            <a:ext cx="8165592" cy="768096"/>
          </a:xfrm>
        </p:spPr>
        <p:txBody>
          <a:bodyPr anchor="b">
            <a:noAutofit/>
          </a:bodyPr>
          <a:lstStyle>
            <a:lvl1pPr algn="l">
              <a:lnSpc>
                <a:spcPct val="100000"/>
              </a:lnSpc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Image 0" descr="preencoded.png">
            <a:extLst>
              <a:ext uri="{FF2B5EF4-FFF2-40B4-BE49-F238E27FC236}">
                <a16:creationId xmlns:a16="http://schemas.microsoft.com/office/drawing/2014/main" id="{CD2D664E-6702-6607-A37E-2E996144917C}"/>
              </a:ext>
            </a:extLst>
          </p:cNvPr>
          <p:cNvSpPr/>
          <p:nvPr userDrawn="1"/>
        </p:nvSpPr>
        <p:spPr>
          <a:xfrm>
            <a:off x="-5568" y="-2784"/>
            <a:ext cx="3443288" cy="6891337"/>
          </a:xfrm>
          <a:custGeom>
            <a:avLst/>
            <a:gdLst>
              <a:gd name="connsiteX0" fmla="*/ 3443288 w 3443288"/>
              <a:gd name="connsiteY0" fmla="*/ 0 h 6891337"/>
              <a:gd name="connsiteX1" fmla="*/ 0 w 3443288"/>
              <a:gd name="connsiteY1" fmla="*/ 0 h 6891337"/>
              <a:gd name="connsiteX2" fmla="*/ 0 w 3443288"/>
              <a:gd name="connsiteY2" fmla="*/ 6891338 h 6891337"/>
              <a:gd name="connsiteX3" fmla="*/ 3443288 w 3443288"/>
              <a:gd name="connsiteY3" fmla="*/ 6891338 h 6891337"/>
              <a:gd name="connsiteX4" fmla="*/ 3443288 w 3443288"/>
              <a:gd name="connsiteY4" fmla="*/ 0 h 68913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43288" h="6891337">
                <a:moveTo>
                  <a:pt x="3443288" y="0"/>
                </a:moveTo>
                <a:lnTo>
                  <a:pt x="0" y="0"/>
                </a:lnTo>
                <a:lnTo>
                  <a:pt x="0" y="6891338"/>
                </a:lnTo>
                <a:lnTo>
                  <a:pt x="3443288" y="6891338"/>
                </a:lnTo>
                <a:lnTo>
                  <a:pt x="3443288" y="0"/>
                </a:ln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  <a:ln w="4756" cap="flat">
            <a:noFill/>
            <a:prstDash val="solid"/>
            <a:miter/>
          </a:ln>
        </p:spPr>
        <p:txBody>
          <a:bodyPr rtlCol="0" anchor="ctr">
            <a:noAutofit/>
          </a:bodyPr>
          <a:lstStyle/>
          <a:p>
            <a:endParaRPr lang="en-US" dirty="0"/>
          </a:p>
        </p:txBody>
      </p:sp>
      <p:pic>
        <p:nvPicPr>
          <p:cNvPr id="13" name="Image 1" descr="preencoded.png">
            <a:extLst>
              <a:ext uri="{FF2B5EF4-FFF2-40B4-BE49-F238E27FC236}">
                <a16:creationId xmlns:a16="http://schemas.microsoft.com/office/drawing/2014/main" id="{951C5737-DF7E-D671-AC74-9E488335BCA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718457" y="-2784"/>
            <a:ext cx="1719264" cy="5167313"/>
          </a:xfrm>
          <a:prstGeom prst="rect">
            <a:avLst/>
          </a:prstGeom>
        </p:spPr>
      </p:pic>
      <p:sp>
        <p:nvSpPr>
          <p:cNvPr id="39" name="Freeform: Shape 38">
            <a:extLst>
              <a:ext uri="{FF2B5EF4-FFF2-40B4-BE49-F238E27FC236}">
                <a16:creationId xmlns:a16="http://schemas.microsoft.com/office/drawing/2014/main" id="{F232A1E1-DD38-15EA-6CA1-A84950EC43F0}"/>
              </a:ext>
            </a:extLst>
          </p:cNvPr>
          <p:cNvSpPr/>
          <p:nvPr/>
        </p:nvSpPr>
        <p:spPr>
          <a:xfrm>
            <a:off x="1721621" y="-2784"/>
            <a:ext cx="1716115" cy="1720853"/>
          </a:xfrm>
          <a:custGeom>
            <a:avLst/>
            <a:gdLst>
              <a:gd name="connsiteX0" fmla="*/ 93358 w 1716115"/>
              <a:gd name="connsiteY0" fmla="*/ 0 h 1720853"/>
              <a:gd name="connsiteX1" fmla="*/ 110348 w 1716115"/>
              <a:gd name="connsiteY1" fmla="*/ 0 h 1720853"/>
              <a:gd name="connsiteX2" fmla="*/ 1716029 w 1716115"/>
              <a:gd name="connsiteY2" fmla="*/ 1610112 h 1720853"/>
              <a:gd name="connsiteX3" fmla="*/ 1716029 w 1716115"/>
              <a:gd name="connsiteY3" fmla="*/ 1627151 h 1720853"/>
              <a:gd name="connsiteX4" fmla="*/ 1716115 w 1716115"/>
              <a:gd name="connsiteY4" fmla="*/ 1627237 h 1720853"/>
              <a:gd name="connsiteX5" fmla="*/ 93358 w 1716115"/>
              <a:gd name="connsiteY5" fmla="*/ 0 h 1720853"/>
              <a:gd name="connsiteX6" fmla="*/ 0 w 1716115"/>
              <a:gd name="connsiteY6" fmla="*/ 0 h 1720853"/>
              <a:gd name="connsiteX7" fmla="*/ 16989 w 1716115"/>
              <a:gd name="connsiteY7" fmla="*/ 0 h 1720853"/>
              <a:gd name="connsiteX8" fmla="*/ 1716114 w 1716115"/>
              <a:gd name="connsiteY8" fmla="*/ 1703814 h 1720853"/>
              <a:gd name="connsiteX9" fmla="*/ 1716114 w 1716115"/>
              <a:gd name="connsiteY9" fmla="*/ 1720853 h 1720853"/>
              <a:gd name="connsiteX10" fmla="*/ 0 w 1716115"/>
              <a:gd name="connsiteY10" fmla="*/ 0 h 1720853"/>
              <a:gd name="connsiteX11" fmla="*/ 186798 w 1716115"/>
              <a:gd name="connsiteY11" fmla="*/ 0 h 1720853"/>
              <a:gd name="connsiteX12" fmla="*/ 203788 w 1716115"/>
              <a:gd name="connsiteY12" fmla="*/ 0 h 1720853"/>
              <a:gd name="connsiteX13" fmla="*/ 1716109 w 1716115"/>
              <a:gd name="connsiteY13" fmla="*/ 1516501 h 1720853"/>
              <a:gd name="connsiteX14" fmla="*/ 1716109 w 1716115"/>
              <a:gd name="connsiteY14" fmla="*/ 1533535 h 1720853"/>
              <a:gd name="connsiteX15" fmla="*/ 186798 w 1716115"/>
              <a:gd name="connsiteY15" fmla="*/ 0 h 1720853"/>
              <a:gd name="connsiteX16" fmla="*/ 280155 w 1716115"/>
              <a:gd name="connsiteY16" fmla="*/ 0 h 1720853"/>
              <a:gd name="connsiteX17" fmla="*/ 297145 w 1716115"/>
              <a:gd name="connsiteY17" fmla="*/ 0 h 1720853"/>
              <a:gd name="connsiteX18" fmla="*/ 1716114 w 1716115"/>
              <a:gd name="connsiteY18" fmla="*/ 1422885 h 1720853"/>
              <a:gd name="connsiteX19" fmla="*/ 1716114 w 1716115"/>
              <a:gd name="connsiteY19" fmla="*/ 1439924 h 1720853"/>
              <a:gd name="connsiteX20" fmla="*/ 280155 w 1716115"/>
              <a:gd name="connsiteY20" fmla="*/ 0 h 1720853"/>
              <a:gd name="connsiteX21" fmla="*/ 373512 w 1716115"/>
              <a:gd name="connsiteY21" fmla="*/ 0 h 1720853"/>
              <a:gd name="connsiteX22" fmla="*/ 390502 w 1716115"/>
              <a:gd name="connsiteY22" fmla="*/ 0 h 1720853"/>
              <a:gd name="connsiteX23" fmla="*/ 1716029 w 1716115"/>
              <a:gd name="connsiteY23" fmla="*/ 1329184 h 1720853"/>
              <a:gd name="connsiteX24" fmla="*/ 1716029 w 1716115"/>
              <a:gd name="connsiteY24" fmla="*/ 1346223 h 1720853"/>
              <a:gd name="connsiteX25" fmla="*/ 1716114 w 1716115"/>
              <a:gd name="connsiteY25" fmla="*/ 1346308 h 1720853"/>
              <a:gd name="connsiteX26" fmla="*/ 373512 w 1716115"/>
              <a:gd name="connsiteY26" fmla="*/ 0 h 1720853"/>
              <a:gd name="connsiteX27" fmla="*/ 466953 w 1716115"/>
              <a:gd name="connsiteY27" fmla="*/ 0 h 1720853"/>
              <a:gd name="connsiteX28" fmla="*/ 483944 w 1716115"/>
              <a:gd name="connsiteY28" fmla="*/ 0 h 1720853"/>
              <a:gd name="connsiteX29" fmla="*/ 1716110 w 1716115"/>
              <a:gd name="connsiteY29" fmla="*/ 1235573 h 1720853"/>
              <a:gd name="connsiteX30" fmla="*/ 1716110 w 1716115"/>
              <a:gd name="connsiteY30" fmla="*/ 1252607 h 1720853"/>
              <a:gd name="connsiteX31" fmla="*/ 466953 w 1716115"/>
              <a:gd name="connsiteY31" fmla="*/ 0 h 1720853"/>
              <a:gd name="connsiteX32" fmla="*/ 560310 w 1716115"/>
              <a:gd name="connsiteY32" fmla="*/ 0 h 1720853"/>
              <a:gd name="connsiteX33" fmla="*/ 577297 w 1716115"/>
              <a:gd name="connsiteY33" fmla="*/ 0 h 1720853"/>
              <a:gd name="connsiteX34" fmla="*/ 1716109 w 1716115"/>
              <a:gd name="connsiteY34" fmla="*/ 1141957 h 1720853"/>
              <a:gd name="connsiteX35" fmla="*/ 1716109 w 1716115"/>
              <a:gd name="connsiteY35" fmla="*/ 1158991 h 1720853"/>
              <a:gd name="connsiteX36" fmla="*/ 560310 w 1716115"/>
              <a:gd name="connsiteY36" fmla="*/ 0 h 1720853"/>
              <a:gd name="connsiteX37" fmla="*/ 653668 w 1716115"/>
              <a:gd name="connsiteY37" fmla="*/ 0 h 1720853"/>
              <a:gd name="connsiteX38" fmla="*/ 670655 w 1716115"/>
              <a:gd name="connsiteY38" fmla="*/ 0 h 1720853"/>
              <a:gd name="connsiteX39" fmla="*/ 1716029 w 1716115"/>
              <a:gd name="connsiteY39" fmla="*/ 1048255 h 1720853"/>
              <a:gd name="connsiteX40" fmla="*/ 1716029 w 1716115"/>
              <a:gd name="connsiteY40" fmla="*/ 1065294 h 1720853"/>
              <a:gd name="connsiteX41" fmla="*/ 1716114 w 1716115"/>
              <a:gd name="connsiteY41" fmla="*/ 1065380 h 1720853"/>
              <a:gd name="connsiteX42" fmla="*/ 653668 w 1716115"/>
              <a:gd name="connsiteY42" fmla="*/ 0 h 1720853"/>
              <a:gd name="connsiteX43" fmla="*/ 747112 w 1716115"/>
              <a:gd name="connsiteY43" fmla="*/ 0 h 1720853"/>
              <a:gd name="connsiteX44" fmla="*/ 764104 w 1716115"/>
              <a:gd name="connsiteY44" fmla="*/ 0 h 1720853"/>
              <a:gd name="connsiteX45" fmla="*/ 1716115 w 1716115"/>
              <a:gd name="connsiteY45" fmla="*/ 954644 h 1720853"/>
              <a:gd name="connsiteX46" fmla="*/ 1716115 w 1716115"/>
              <a:gd name="connsiteY46" fmla="*/ 971678 h 1720853"/>
              <a:gd name="connsiteX47" fmla="*/ 747112 w 1716115"/>
              <a:gd name="connsiteY47" fmla="*/ 0 h 1720853"/>
              <a:gd name="connsiteX48" fmla="*/ 840465 w 1716115"/>
              <a:gd name="connsiteY48" fmla="*/ 0 h 1720853"/>
              <a:gd name="connsiteX49" fmla="*/ 857452 w 1716115"/>
              <a:gd name="connsiteY49" fmla="*/ 0 h 1720853"/>
              <a:gd name="connsiteX50" fmla="*/ 1716109 w 1716115"/>
              <a:gd name="connsiteY50" fmla="*/ 861028 h 1720853"/>
              <a:gd name="connsiteX51" fmla="*/ 1716109 w 1716115"/>
              <a:gd name="connsiteY51" fmla="*/ 878062 h 1720853"/>
              <a:gd name="connsiteX52" fmla="*/ 840465 w 1716115"/>
              <a:gd name="connsiteY52" fmla="*/ 0 h 1720853"/>
              <a:gd name="connsiteX53" fmla="*/ 933823 w 1716115"/>
              <a:gd name="connsiteY53" fmla="*/ 0 h 1720853"/>
              <a:gd name="connsiteX54" fmla="*/ 950810 w 1716115"/>
              <a:gd name="connsiteY54" fmla="*/ 0 h 1720853"/>
              <a:gd name="connsiteX55" fmla="*/ 1716114 w 1716115"/>
              <a:gd name="connsiteY55" fmla="*/ 767327 h 1720853"/>
              <a:gd name="connsiteX56" fmla="*/ 1716114 w 1716115"/>
              <a:gd name="connsiteY56" fmla="*/ 784366 h 1720853"/>
              <a:gd name="connsiteX57" fmla="*/ 1716114 w 1716115"/>
              <a:gd name="connsiteY57" fmla="*/ 784451 h 1720853"/>
              <a:gd name="connsiteX58" fmla="*/ 933823 w 1716115"/>
              <a:gd name="connsiteY58" fmla="*/ 0 h 1720853"/>
              <a:gd name="connsiteX59" fmla="*/ 1027262 w 1716115"/>
              <a:gd name="connsiteY59" fmla="*/ 0 h 1720853"/>
              <a:gd name="connsiteX60" fmla="*/ 1044254 w 1716115"/>
              <a:gd name="connsiteY60" fmla="*/ 0 h 1720853"/>
              <a:gd name="connsiteX61" fmla="*/ 1716110 w 1716115"/>
              <a:gd name="connsiteY61" fmla="*/ 673716 h 1720853"/>
              <a:gd name="connsiteX62" fmla="*/ 1716110 w 1716115"/>
              <a:gd name="connsiteY62" fmla="*/ 690750 h 1720853"/>
              <a:gd name="connsiteX63" fmla="*/ 1027262 w 1716115"/>
              <a:gd name="connsiteY63" fmla="*/ 0 h 1720853"/>
              <a:gd name="connsiteX64" fmla="*/ 1120625 w 1716115"/>
              <a:gd name="connsiteY64" fmla="*/ 0 h 1720853"/>
              <a:gd name="connsiteX65" fmla="*/ 1137612 w 1716115"/>
              <a:gd name="connsiteY65" fmla="*/ 0 h 1720853"/>
              <a:gd name="connsiteX66" fmla="*/ 1716115 w 1716115"/>
              <a:gd name="connsiteY66" fmla="*/ 580100 h 1720853"/>
              <a:gd name="connsiteX67" fmla="*/ 1716115 w 1716115"/>
              <a:gd name="connsiteY67" fmla="*/ 597134 h 1720853"/>
              <a:gd name="connsiteX68" fmla="*/ 1120625 w 1716115"/>
              <a:gd name="connsiteY68" fmla="*/ 0 h 1720853"/>
              <a:gd name="connsiteX69" fmla="*/ 1213978 w 1716115"/>
              <a:gd name="connsiteY69" fmla="*/ 0 h 1720853"/>
              <a:gd name="connsiteX70" fmla="*/ 1230965 w 1716115"/>
              <a:gd name="connsiteY70" fmla="*/ 0 h 1720853"/>
              <a:gd name="connsiteX71" fmla="*/ 1716109 w 1716115"/>
              <a:gd name="connsiteY71" fmla="*/ 486398 h 1720853"/>
              <a:gd name="connsiteX72" fmla="*/ 1716109 w 1716115"/>
              <a:gd name="connsiteY72" fmla="*/ 503437 h 1720853"/>
              <a:gd name="connsiteX73" fmla="*/ 1716109 w 1716115"/>
              <a:gd name="connsiteY73" fmla="*/ 503523 h 1720853"/>
              <a:gd name="connsiteX74" fmla="*/ 1213978 w 1716115"/>
              <a:gd name="connsiteY74" fmla="*/ 0 h 1720853"/>
              <a:gd name="connsiteX75" fmla="*/ 1307422 w 1716115"/>
              <a:gd name="connsiteY75" fmla="*/ 0 h 1720853"/>
              <a:gd name="connsiteX76" fmla="*/ 1324414 w 1716115"/>
              <a:gd name="connsiteY76" fmla="*/ 0 h 1720853"/>
              <a:gd name="connsiteX77" fmla="*/ 1716115 w 1716115"/>
              <a:gd name="connsiteY77" fmla="*/ 392784 h 1720853"/>
              <a:gd name="connsiteX78" fmla="*/ 1716115 w 1716115"/>
              <a:gd name="connsiteY78" fmla="*/ 409821 h 1720853"/>
              <a:gd name="connsiteX79" fmla="*/ 1307422 w 1716115"/>
              <a:gd name="connsiteY79" fmla="*/ 0 h 1720853"/>
              <a:gd name="connsiteX80" fmla="*/ 1400775 w 1716115"/>
              <a:gd name="connsiteY80" fmla="*/ 0 h 1720853"/>
              <a:gd name="connsiteX81" fmla="*/ 1417762 w 1716115"/>
              <a:gd name="connsiteY81" fmla="*/ 0 h 1720853"/>
              <a:gd name="connsiteX82" fmla="*/ 1716109 w 1716115"/>
              <a:gd name="connsiteY82" fmla="*/ 299170 h 1720853"/>
              <a:gd name="connsiteX83" fmla="*/ 1716109 w 1716115"/>
              <a:gd name="connsiteY83" fmla="*/ 316207 h 1720853"/>
              <a:gd name="connsiteX84" fmla="*/ 1400775 w 1716115"/>
              <a:gd name="connsiteY84" fmla="*/ 0 h 1720853"/>
              <a:gd name="connsiteX85" fmla="*/ 1494133 w 1716115"/>
              <a:gd name="connsiteY85" fmla="*/ 0 h 1720853"/>
              <a:gd name="connsiteX86" fmla="*/ 1511120 w 1716115"/>
              <a:gd name="connsiteY86" fmla="*/ 0 h 1720853"/>
              <a:gd name="connsiteX87" fmla="*/ 1716109 w 1716115"/>
              <a:gd name="connsiteY87" fmla="*/ 205556 h 1720853"/>
              <a:gd name="connsiteX88" fmla="*/ 1716109 w 1716115"/>
              <a:gd name="connsiteY88" fmla="*/ 222592 h 1720853"/>
              <a:gd name="connsiteX89" fmla="*/ 1494133 w 1716115"/>
              <a:gd name="connsiteY89" fmla="*/ 0 h 17208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</a:cxnLst>
            <a:rect l="l" t="t" r="r" b="b"/>
            <a:pathLst>
              <a:path w="1716115" h="1720853">
                <a:moveTo>
                  <a:pt x="93358" y="0"/>
                </a:moveTo>
                <a:lnTo>
                  <a:pt x="110348" y="0"/>
                </a:lnTo>
                <a:cubicBezTo>
                  <a:pt x="110348" y="887874"/>
                  <a:pt x="830686" y="1610112"/>
                  <a:pt x="1716029" y="1610112"/>
                </a:cubicBezTo>
                <a:lnTo>
                  <a:pt x="1716029" y="1627151"/>
                </a:lnTo>
                <a:lnTo>
                  <a:pt x="1716115" y="1627237"/>
                </a:lnTo>
                <a:cubicBezTo>
                  <a:pt x="821334" y="1627237"/>
                  <a:pt x="93358" y="897252"/>
                  <a:pt x="93358" y="0"/>
                </a:cubicBezTo>
                <a:close/>
                <a:moveTo>
                  <a:pt x="0" y="0"/>
                </a:moveTo>
                <a:lnTo>
                  <a:pt x="16989" y="0"/>
                </a:lnTo>
                <a:cubicBezTo>
                  <a:pt x="16989" y="939499"/>
                  <a:pt x="779202" y="1703814"/>
                  <a:pt x="1716114" y="1703814"/>
                </a:cubicBezTo>
                <a:lnTo>
                  <a:pt x="1716114" y="1720853"/>
                </a:lnTo>
                <a:cubicBezTo>
                  <a:pt x="769850" y="1720853"/>
                  <a:pt x="0" y="948877"/>
                  <a:pt x="0" y="0"/>
                </a:cubicBezTo>
                <a:close/>
                <a:moveTo>
                  <a:pt x="186798" y="0"/>
                </a:moveTo>
                <a:lnTo>
                  <a:pt x="203788" y="0"/>
                </a:lnTo>
                <a:cubicBezTo>
                  <a:pt x="203788" y="836248"/>
                  <a:pt x="882254" y="1516501"/>
                  <a:pt x="1716109" y="1516501"/>
                </a:cubicBezTo>
                <a:lnTo>
                  <a:pt x="1716109" y="1533535"/>
                </a:lnTo>
                <a:cubicBezTo>
                  <a:pt x="872812" y="1533535"/>
                  <a:pt x="186798" y="845626"/>
                  <a:pt x="186798" y="0"/>
                </a:cubicBezTo>
                <a:close/>
                <a:moveTo>
                  <a:pt x="280155" y="0"/>
                </a:moveTo>
                <a:lnTo>
                  <a:pt x="297145" y="0"/>
                </a:lnTo>
                <a:cubicBezTo>
                  <a:pt x="297145" y="784537"/>
                  <a:pt x="933652" y="1422885"/>
                  <a:pt x="1716114" y="1422885"/>
                </a:cubicBezTo>
                <a:lnTo>
                  <a:pt x="1716114" y="1439924"/>
                </a:lnTo>
                <a:cubicBezTo>
                  <a:pt x="924300" y="1439924"/>
                  <a:pt x="280155" y="794001"/>
                  <a:pt x="280155" y="0"/>
                </a:cubicBezTo>
                <a:close/>
                <a:moveTo>
                  <a:pt x="373512" y="0"/>
                </a:moveTo>
                <a:lnTo>
                  <a:pt x="390502" y="0"/>
                </a:lnTo>
                <a:cubicBezTo>
                  <a:pt x="390502" y="732911"/>
                  <a:pt x="985135" y="1329184"/>
                  <a:pt x="1716029" y="1329184"/>
                </a:cubicBezTo>
                <a:lnTo>
                  <a:pt x="1716029" y="1346223"/>
                </a:lnTo>
                <a:lnTo>
                  <a:pt x="1716114" y="1346308"/>
                </a:lnTo>
                <a:cubicBezTo>
                  <a:pt x="975783" y="1346308"/>
                  <a:pt x="373512" y="742375"/>
                  <a:pt x="373512" y="0"/>
                </a:cubicBezTo>
                <a:close/>
                <a:moveTo>
                  <a:pt x="466953" y="0"/>
                </a:moveTo>
                <a:lnTo>
                  <a:pt x="483944" y="0"/>
                </a:lnTo>
                <a:cubicBezTo>
                  <a:pt x="483944" y="681286"/>
                  <a:pt x="1036704" y="1235573"/>
                  <a:pt x="1716110" y="1235573"/>
                </a:cubicBezTo>
                <a:lnTo>
                  <a:pt x="1716110" y="1252607"/>
                </a:lnTo>
                <a:cubicBezTo>
                  <a:pt x="1027347" y="1252607"/>
                  <a:pt x="466953" y="690664"/>
                  <a:pt x="466953" y="0"/>
                </a:cubicBezTo>
                <a:close/>
                <a:moveTo>
                  <a:pt x="560310" y="0"/>
                </a:moveTo>
                <a:lnTo>
                  <a:pt x="577297" y="0"/>
                </a:lnTo>
                <a:cubicBezTo>
                  <a:pt x="577297" y="629660"/>
                  <a:pt x="1088188" y="1141957"/>
                  <a:pt x="1716109" y="1141957"/>
                </a:cubicBezTo>
                <a:lnTo>
                  <a:pt x="1716109" y="1158991"/>
                </a:lnTo>
                <a:cubicBezTo>
                  <a:pt x="1078835" y="1158991"/>
                  <a:pt x="560310" y="639038"/>
                  <a:pt x="560310" y="0"/>
                </a:cubicBezTo>
                <a:close/>
                <a:moveTo>
                  <a:pt x="653668" y="0"/>
                </a:moveTo>
                <a:lnTo>
                  <a:pt x="670655" y="0"/>
                </a:lnTo>
                <a:cubicBezTo>
                  <a:pt x="670655" y="578035"/>
                  <a:pt x="1139586" y="1048255"/>
                  <a:pt x="1716029" y="1048255"/>
                </a:cubicBezTo>
                <a:lnTo>
                  <a:pt x="1716029" y="1065294"/>
                </a:lnTo>
                <a:lnTo>
                  <a:pt x="1716114" y="1065380"/>
                </a:lnTo>
                <a:cubicBezTo>
                  <a:pt x="1130319" y="1065380"/>
                  <a:pt x="653668" y="587499"/>
                  <a:pt x="653668" y="0"/>
                </a:cubicBezTo>
                <a:close/>
                <a:moveTo>
                  <a:pt x="747112" y="0"/>
                </a:moveTo>
                <a:lnTo>
                  <a:pt x="764104" y="0"/>
                </a:lnTo>
                <a:cubicBezTo>
                  <a:pt x="764104" y="526409"/>
                  <a:pt x="1191155" y="954644"/>
                  <a:pt x="1716115" y="954644"/>
                </a:cubicBezTo>
                <a:lnTo>
                  <a:pt x="1716115" y="971678"/>
                </a:lnTo>
                <a:cubicBezTo>
                  <a:pt x="1181802" y="971678"/>
                  <a:pt x="747112" y="535787"/>
                  <a:pt x="747112" y="0"/>
                </a:cubicBezTo>
                <a:close/>
                <a:moveTo>
                  <a:pt x="840465" y="0"/>
                </a:moveTo>
                <a:lnTo>
                  <a:pt x="857452" y="0"/>
                </a:lnTo>
                <a:cubicBezTo>
                  <a:pt x="857452" y="474783"/>
                  <a:pt x="1242638" y="861028"/>
                  <a:pt x="1716109" y="861028"/>
                </a:cubicBezTo>
                <a:lnTo>
                  <a:pt x="1716109" y="878062"/>
                </a:lnTo>
                <a:cubicBezTo>
                  <a:pt x="1233281" y="878062"/>
                  <a:pt x="840465" y="484162"/>
                  <a:pt x="840465" y="0"/>
                </a:cubicBezTo>
                <a:close/>
                <a:moveTo>
                  <a:pt x="933823" y="0"/>
                </a:moveTo>
                <a:lnTo>
                  <a:pt x="950810" y="0"/>
                </a:lnTo>
                <a:cubicBezTo>
                  <a:pt x="950810" y="423157"/>
                  <a:pt x="1294121" y="767327"/>
                  <a:pt x="1716114" y="767327"/>
                </a:cubicBezTo>
                <a:lnTo>
                  <a:pt x="1716114" y="784366"/>
                </a:lnTo>
                <a:lnTo>
                  <a:pt x="1716114" y="784451"/>
                </a:lnTo>
                <a:cubicBezTo>
                  <a:pt x="1284769" y="784451"/>
                  <a:pt x="933823" y="432536"/>
                  <a:pt x="933823" y="0"/>
                </a:cubicBezTo>
                <a:close/>
                <a:moveTo>
                  <a:pt x="1027262" y="0"/>
                </a:moveTo>
                <a:lnTo>
                  <a:pt x="1044254" y="0"/>
                </a:lnTo>
                <a:cubicBezTo>
                  <a:pt x="1044254" y="371532"/>
                  <a:pt x="1345685" y="673716"/>
                  <a:pt x="1716110" y="673716"/>
                </a:cubicBezTo>
                <a:lnTo>
                  <a:pt x="1716110" y="690750"/>
                </a:lnTo>
                <a:cubicBezTo>
                  <a:pt x="1336248" y="690750"/>
                  <a:pt x="1027262" y="380824"/>
                  <a:pt x="1027262" y="0"/>
                </a:cubicBezTo>
                <a:close/>
                <a:moveTo>
                  <a:pt x="1120625" y="0"/>
                </a:moveTo>
                <a:lnTo>
                  <a:pt x="1137612" y="0"/>
                </a:lnTo>
                <a:cubicBezTo>
                  <a:pt x="1137612" y="319820"/>
                  <a:pt x="1397088" y="580100"/>
                  <a:pt x="1716115" y="580100"/>
                </a:cubicBezTo>
                <a:lnTo>
                  <a:pt x="1716115" y="597134"/>
                </a:lnTo>
                <a:cubicBezTo>
                  <a:pt x="1387736" y="597134"/>
                  <a:pt x="1120625" y="329285"/>
                  <a:pt x="1120625" y="0"/>
                </a:cubicBezTo>
                <a:close/>
                <a:moveTo>
                  <a:pt x="1213978" y="0"/>
                </a:moveTo>
                <a:lnTo>
                  <a:pt x="1230965" y="0"/>
                </a:lnTo>
                <a:cubicBezTo>
                  <a:pt x="1230965" y="268195"/>
                  <a:pt x="1448571" y="486398"/>
                  <a:pt x="1716109" y="486398"/>
                </a:cubicBezTo>
                <a:lnTo>
                  <a:pt x="1716109" y="503437"/>
                </a:lnTo>
                <a:lnTo>
                  <a:pt x="1716109" y="503523"/>
                </a:lnTo>
                <a:cubicBezTo>
                  <a:pt x="1439214" y="503523"/>
                  <a:pt x="1213978" y="277659"/>
                  <a:pt x="1213978" y="0"/>
                </a:cubicBezTo>
                <a:close/>
                <a:moveTo>
                  <a:pt x="1307422" y="0"/>
                </a:moveTo>
                <a:lnTo>
                  <a:pt x="1324414" y="0"/>
                </a:lnTo>
                <a:cubicBezTo>
                  <a:pt x="1324414" y="216569"/>
                  <a:pt x="1500141" y="392784"/>
                  <a:pt x="1716115" y="392784"/>
                </a:cubicBezTo>
                <a:lnTo>
                  <a:pt x="1716115" y="409821"/>
                </a:lnTo>
                <a:cubicBezTo>
                  <a:pt x="1490703" y="409821"/>
                  <a:pt x="1307422" y="225948"/>
                  <a:pt x="1307422" y="0"/>
                </a:cubicBezTo>
                <a:close/>
                <a:moveTo>
                  <a:pt x="1400775" y="0"/>
                </a:moveTo>
                <a:lnTo>
                  <a:pt x="1417762" y="0"/>
                </a:lnTo>
                <a:cubicBezTo>
                  <a:pt x="1417762" y="164944"/>
                  <a:pt x="1551619" y="299170"/>
                  <a:pt x="1716109" y="299170"/>
                </a:cubicBezTo>
                <a:lnTo>
                  <a:pt x="1716109" y="316207"/>
                </a:lnTo>
                <a:cubicBezTo>
                  <a:pt x="1542266" y="316207"/>
                  <a:pt x="1400775" y="174322"/>
                  <a:pt x="1400775" y="0"/>
                </a:cubicBezTo>
                <a:close/>
                <a:moveTo>
                  <a:pt x="1494133" y="0"/>
                </a:moveTo>
                <a:lnTo>
                  <a:pt x="1511120" y="0"/>
                </a:lnTo>
                <a:cubicBezTo>
                  <a:pt x="1511120" y="113318"/>
                  <a:pt x="1603017" y="205556"/>
                  <a:pt x="1716109" y="205556"/>
                </a:cubicBezTo>
                <a:lnTo>
                  <a:pt x="1716109" y="222592"/>
                </a:lnTo>
                <a:cubicBezTo>
                  <a:pt x="1593750" y="222592"/>
                  <a:pt x="1494133" y="122783"/>
                  <a:pt x="1494133" y="0"/>
                </a:cubicBezTo>
                <a:close/>
              </a:path>
            </a:pathLst>
          </a:custGeom>
          <a:solidFill>
            <a:schemeClr val="bg1">
              <a:alpha val="99000"/>
            </a:schemeClr>
          </a:solidFill>
          <a:ln w="4723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17" name="Image 5" descr="preencoded.png">
            <a:extLst>
              <a:ext uri="{FF2B5EF4-FFF2-40B4-BE49-F238E27FC236}">
                <a16:creationId xmlns:a16="http://schemas.microsoft.com/office/drawing/2014/main" id="{B9036D42-A06F-E6EE-BB91-8BAF045198BE}"/>
              </a:ext>
            </a:extLst>
          </p:cNvPr>
          <p:cNvSpPr/>
          <p:nvPr userDrawn="1"/>
        </p:nvSpPr>
        <p:spPr>
          <a:xfrm>
            <a:off x="-5568" y="3440504"/>
            <a:ext cx="3443288" cy="3448050"/>
          </a:xfrm>
          <a:custGeom>
            <a:avLst/>
            <a:gdLst>
              <a:gd name="connsiteX0" fmla="*/ 1721644 w 3443288"/>
              <a:gd name="connsiteY0" fmla="*/ 3448051 h 3448050"/>
              <a:gd name="connsiteX1" fmla="*/ 3443288 w 3443288"/>
              <a:gd name="connsiteY1" fmla="*/ 1724025 h 3448050"/>
              <a:gd name="connsiteX2" fmla="*/ 1721644 w 3443288"/>
              <a:gd name="connsiteY2" fmla="*/ 0 h 3448050"/>
              <a:gd name="connsiteX3" fmla="*/ 0 w 3443288"/>
              <a:gd name="connsiteY3" fmla="*/ 1724025 h 3448050"/>
              <a:gd name="connsiteX4" fmla="*/ 1721644 w 3443288"/>
              <a:gd name="connsiteY4" fmla="*/ 3448051 h 3448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43288" h="3448050">
                <a:moveTo>
                  <a:pt x="1721644" y="3448051"/>
                </a:moveTo>
                <a:cubicBezTo>
                  <a:pt x="2672482" y="3448051"/>
                  <a:pt x="3443288" y="2676178"/>
                  <a:pt x="3443288" y="1724025"/>
                </a:cubicBezTo>
                <a:cubicBezTo>
                  <a:pt x="3443288" y="771873"/>
                  <a:pt x="2672482" y="0"/>
                  <a:pt x="1721644" y="0"/>
                </a:cubicBezTo>
                <a:cubicBezTo>
                  <a:pt x="770806" y="0"/>
                  <a:pt x="0" y="771873"/>
                  <a:pt x="0" y="1724025"/>
                </a:cubicBezTo>
                <a:cubicBezTo>
                  <a:pt x="0" y="2676178"/>
                  <a:pt x="770806" y="3448051"/>
                  <a:pt x="1721644" y="3448051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/>
              </a:gs>
              <a:gs pos="100000">
                <a:schemeClr val="accent1"/>
              </a:gs>
            </a:gsLst>
            <a:lin ang="5400000" scaled="1"/>
            <a:tileRect/>
          </a:gradFill>
          <a:ln w="4756" cap="flat">
            <a:noFill/>
            <a:prstDash val="solid"/>
            <a:miter/>
          </a:ln>
        </p:spPr>
        <p:txBody>
          <a:bodyPr rtlCol="0" anchor="ctr">
            <a:noAutofit/>
          </a:bodyPr>
          <a:lstStyle/>
          <a:p>
            <a:endParaRPr lang="en-US" dirty="0"/>
          </a:p>
        </p:txBody>
      </p:sp>
      <p:pic>
        <p:nvPicPr>
          <p:cNvPr id="19" name="Image 6" descr="preencoded.png">
            <a:extLst>
              <a:ext uri="{FF2B5EF4-FFF2-40B4-BE49-F238E27FC236}">
                <a16:creationId xmlns:a16="http://schemas.microsoft.com/office/drawing/2014/main" id="{86E0540C-3355-A50D-AC61-047B54B70C64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1718457" y="3440504"/>
            <a:ext cx="1719263" cy="1724025"/>
          </a:xfrm>
          <a:prstGeom prst="rect">
            <a:avLst/>
          </a:prstGeom>
        </p:spPr>
      </p:pic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77640" y="2330704"/>
            <a:ext cx="3822192" cy="411480"/>
          </a:xfrm>
        </p:spPr>
        <p:txBody>
          <a:bodyPr anchor="b">
            <a:noAutofit/>
          </a:bodyPr>
          <a:lstStyle>
            <a:lvl1pPr marL="0" indent="0">
              <a:spcBef>
                <a:spcPts val="0"/>
              </a:spcBef>
              <a:buNone/>
              <a:defRPr sz="1800" b="1" cap="all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685032" y="2877312"/>
            <a:ext cx="3741928" cy="3684588"/>
          </a:xfrm>
        </p:spPr>
        <p:txBody>
          <a:bodyPr lIns="45720" rIns="45720" bIns="45720">
            <a:noAutofit/>
          </a:bodyPr>
          <a:lstStyle>
            <a:lvl1pPr>
              <a:defRPr sz="1500"/>
            </a:lvl1pPr>
            <a:lvl2pPr>
              <a:defRPr sz="13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8046720" y="2330704"/>
            <a:ext cx="3822192" cy="411480"/>
          </a:xfrm>
        </p:spPr>
        <p:txBody>
          <a:bodyPr anchor="b">
            <a:noAutofit/>
          </a:bodyPr>
          <a:lstStyle>
            <a:lvl1pPr marL="0" indent="0">
              <a:spcBef>
                <a:spcPts val="0"/>
              </a:spcBef>
              <a:buNone/>
              <a:defRPr sz="1800" b="1" cap="all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754112" y="2877312"/>
            <a:ext cx="3741928" cy="3684588"/>
          </a:xfrm>
        </p:spPr>
        <p:txBody>
          <a:bodyPr lIns="45720" rIns="45720" bIns="45720">
            <a:noAutofit/>
          </a:bodyPr>
          <a:lstStyle>
            <a:lvl1pPr>
              <a:defRPr sz="1500"/>
            </a:lvl1pPr>
            <a:lvl2pPr>
              <a:defRPr sz="13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103132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 w/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44EB4AAD-247D-073F-33D5-ABFAE0C4A84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639" y="0"/>
            <a:ext cx="12180722" cy="6858000"/>
          </a:xfrm>
          <a:prstGeom prst="rect">
            <a:avLst/>
          </a:prstGeom>
        </p:spPr>
      </p:pic>
      <p:sp>
        <p:nvSpPr>
          <p:cNvPr id="20" name="Title 19">
            <a:extLst>
              <a:ext uri="{FF2B5EF4-FFF2-40B4-BE49-F238E27FC236}">
                <a16:creationId xmlns:a16="http://schemas.microsoft.com/office/drawing/2014/main" id="{C26B5661-F583-FA44-8353-161B862E69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86784" y="1243584"/>
            <a:ext cx="8165592" cy="768096"/>
          </a:xfrm>
        </p:spPr>
        <p:txBody>
          <a:bodyPr anchor="b">
            <a:noAutofit/>
          </a:bodyPr>
          <a:lstStyle>
            <a:lvl1pPr algn="l">
              <a:lnSpc>
                <a:spcPct val="100000"/>
              </a:lnSpc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9" name="Freeform: Shape 38">
            <a:extLst>
              <a:ext uri="{FF2B5EF4-FFF2-40B4-BE49-F238E27FC236}">
                <a16:creationId xmlns:a16="http://schemas.microsoft.com/office/drawing/2014/main" id="{F232A1E1-DD38-15EA-6CA1-A84950EC43F0}"/>
              </a:ext>
            </a:extLst>
          </p:cNvPr>
          <p:cNvSpPr/>
          <p:nvPr/>
        </p:nvSpPr>
        <p:spPr>
          <a:xfrm>
            <a:off x="1721621" y="-2784"/>
            <a:ext cx="1716115" cy="1720853"/>
          </a:xfrm>
          <a:custGeom>
            <a:avLst/>
            <a:gdLst>
              <a:gd name="connsiteX0" fmla="*/ 93358 w 1716115"/>
              <a:gd name="connsiteY0" fmla="*/ 0 h 1720853"/>
              <a:gd name="connsiteX1" fmla="*/ 110348 w 1716115"/>
              <a:gd name="connsiteY1" fmla="*/ 0 h 1720853"/>
              <a:gd name="connsiteX2" fmla="*/ 1716029 w 1716115"/>
              <a:gd name="connsiteY2" fmla="*/ 1610112 h 1720853"/>
              <a:gd name="connsiteX3" fmla="*/ 1716029 w 1716115"/>
              <a:gd name="connsiteY3" fmla="*/ 1627151 h 1720853"/>
              <a:gd name="connsiteX4" fmla="*/ 1716115 w 1716115"/>
              <a:gd name="connsiteY4" fmla="*/ 1627237 h 1720853"/>
              <a:gd name="connsiteX5" fmla="*/ 93358 w 1716115"/>
              <a:gd name="connsiteY5" fmla="*/ 0 h 1720853"/>
              <a:gd name="connsiteX6" fmla="*/ 0 w 1716115"/>
              <a:gd name="connsiteY6" fmla="*/ 0 h 1720853"/>
              <a:gd name="connsiteX7" fmla="*/ 16989 w 1716115"/>
              <a:gd name="connsiteY7" fmla="*/ 0 h 1720853"/>
              <a:gd name="connsiteX8" fmla="*/ 1716114 w 1716115"/>
              <a:gd name="connsiteY8" fmla="*/ 1703814 h 1720853"/>
              <a:gd name="connsiteX9" fmla="*/ 1716114 w 1716115"/>
              <a:gd name="connsiteY9" fmla="*/ 1720853 h 1720853"/>
              <a:gd name="connsiteX10" fmla="*/ 0 w 1716115"/>
              <a:gd name="connsiteY10" fmla="*/ 0 h 1720853"/>
              <a:gd name="connsiteX11" fmla="*/ 186798 w 1716115"/>
              <a:gd name="connsiteY11" fmla="*/ 0 h 1720853"/>
              <a:gd name="connsiteX12" fmla="*/ 203788 w 1716115"/>
              <a:gd name="connsiteY12" fmla="*/ 0 h 1720853"/>
              <a:gd name="connsiteX13" fmla="*/ 1716109 w 1716115"/>
              <a:gd name="connsiteY13" fmla="*/ 1516501 h 1720853"/>
              <a:gd name="connsiteX14" fmla="*/ 1716109 w 1716115"/>
              <a:gd name="connsiteY14" fmla="*/ 1533535 h 1720853"/>
              <a:gd name="connsiteX15" fmla="*/ 186798 w 1716115"/>
              <a:gd name="connsiteY15" fmla="*/ 0 h 1720853"/>
              <a:gd name="connsiteX16" fmla="*/ 280155 w 1716115"/>
              <a:gd name="connsiteY16" fmla="*/ 0 h 1720853"/>
              <a:gd name="connsiteX17" fmla="*/ 297145 w 1716115"/>
              <a:gd name="connsiteY17" fmla="*/ 0 h 1720853"/>
              <a:gd name="connsiteX18" fmla="*/ 1716114 w 1716115"/>
              <a:gd name="connsiteY18" fmla="*/ 1422885 h 1720853"/>
              <a:gd name="connsiteX19" fmla="*/ 1716114 w 1716115"/>
              <a:gd name="connsiteY19" fmla="*/ 1439924 h 1720853"/>
              <a:gd name="connsiteX20" fmla="*/ 280155 w 1716115"/>
              <a:gd name="connsiteY20" fmla="*/ 0 h 1720853"/>
              <a:gd name="connsiteX21" fmla="*/ 373512 w 1716115"/>
              <a:gd name="connsiteY21" fmla="*/ 0 h 1720853"/>
              <a:gd name="connsiteX22" fmla="*/ 390502 w 1716115"/>
              <a:gd name="connsiteY22" fmla="*/ 0 h 1720853"/>
              <a:gd name="connsiteX23" fmla="*/ 1716029 w 1716115"/>
              <a:gd name="connsiteY23" fmla="*/ 1329184 h 1720853"/>
              <a:gd name="connsiteX24" fmla="*/ 1716029 w 1716115"/>
              <a:gd name="connsiteY24" fmla="*/ 1346223 h 1720853"/>
              <a:gd name="connsiteX25" fmla="*/ 1716114 w 1716115"/>
              <a:gd name="connsiteY25" fmla="*/ 1346308 h 1720853"/>
              <a:gd name="connsiteX26" fmla="*/ 373512 w 1716115"/>
              <a:gd name="connsiteY26" fmla="*/ 0 h 1720853"/>
              <a:gd name="connsiteX27" fmla="*/ 466953 w 1716115"/>
              <a:gd name="connsiteY27" fmla="*/ 0 h 1720853"/>
              <a:gd name="connsiteX28" fmla="*/ 483944 w 1716115"/>
              <a:gd name="connsiteY28" fmla="*/ 0 h 1720853"/>
              <a:gd name="connsiteX29" fmla="*/ 1716110 w 1716115"/>
              <a:gd name="connsiteY29" fmla="*/ 1235573 h 1720853"/>
              <a:gd name="connsiteX30" fmla="*/ 1716110 w 1716115"/>
              <a:gd name="connsiteY30" fmla="*/ 1252607 h 1720853"/>
              <a:gd name="connsiteX31" fmla="*/ 466953 w 1716115"/>
              <a:gd name="connsiteY31" fmla="*/ 0 h 1720853"/>
              <a:gd name="connsiteX32" fmla="*/ 560310 w 1716115"/>
              <a:gd name="connsiteY32" fmla="*/ 0 h 1720853"/>
              <a:gd name="connsiteX33" fmla="*/ 577297 w 1716115"/>
              <a:gd name="connsiteY33" fmla="*/ 0 h 1720853"/>
              <a:gd name="connsiteX34" fmla="*/ 1716109 w 1716115"/>
              <a:gd name="connsiteY34" fmla="*/ 1141957 h 1720853"/>
              <a:gd name="connsiteX35" fmla="*/ 1716109 w 1716115"/>
              <a:gd name="connsiteY35" fmla="*/ 1158991 h 1720853"/>
              <a:gd name="connsiteX36" fmla="*/ 560310 w 1716115"/>
              <a:gd name="connsiteY36" fmla="*/ 0 h 1720853"/>
              <a:gd name="connsiteX37" fmla="*/ 653668 w 1716115"/>
              <a:gd name="connsiteY37" fmla="*/ 0 h 1720853"/>
              <a:gd name="connsiteX38" fmla="*/ 670655 w 1716115"/>
              <a:gd name="connsiteY38" fmla="*/ 0 h 1720853"/>
              <a:gd name="connsiteX39" fmla="*/ 1716029 w 1716115"/>
              <a:gd name="connsiteY39" fmla="*/ 1048255 h 1720853"/>
              <a:gd name="connsiteX40" fmla="*/ 1716029 w 1716115"/>
              <a:gd name="connsiteY40" fmla="*/ 1065294 h 1720853"/>
              <a:gd name="connsiteX41" fmla="*/ 1716114 w 1716115"/>
              <a:gd name="connsiteY41" fmla="*/ 1065380 h 1720853"/>
              <a:gd name="connsiteX42" fmla="*/ 653668 w 1716115"/>
              <a:gd name="connsiteY42" fmla="*/ 0 h 1720853"/>
              <a:gd name="connsiteX43" fmla="*/ 747112 w 1716115"/>
              <a:gd name="connsiteY43" fmla="*/ 0 h 1720853"/>
              <a:gd name="connsiteX44" fmla="*/ 764104 w 1716115"/>
              <a:gd name="connsiteY44" fmla="*/ 0 h 1720853"/>
              <a:gd name="connsiteX45" fmla="*/ 1716115 w 1716115"/>
              <a:gd name="connsiteY45" fmla="*/ 954644 h 1720853"/>
              <a:gd name="connsiteX46" fmla="*/ 1716115 w 1716115"/>
              <a:gd name="connsiteY46" fmla="*/ 971678 h 1720853"/>
              <a:gd name="connsiteX47" fmla="*/ 747112 w 1716115"/>
              <a:gd name="connsiteY47" fmla="*/ 0 h 1720853"/>
              <a:gd name="connsiteX48" fmla="*/ 840465 w 1716115"/>
              <a:gd name="connsiteY48" fmla="*/ 0 h 1720853"/>
              <a:gd name="connsiteX49" fmla="*/ 857452 w 1716115"/>
              <a:gd name="connsiteY49" fmla="*/ 0 h 1720853"/>
              <a:gd name="connsiteX50" fmla="*/ 1716109 w 1716115"/>
              <a:gd name="connsiteY50" fmla="*/ 861028 h 1720853"/>
              <a:gd name="connsiteX51" fmla="*/ 1716109 w 1716115"/>
              <a:gd name="connsiteY51" fmla="*/ 878062 h 1720853"/>
              <a:gd name="connsiteX52" fmla="*/ 840465 w 1716115"/>
              <a:gd name="connsiteY52" fmla="*/ 0 h 1720853"/>
              <a:gd name="connsiteX53" fmla="*/ 933823 w 1716115"/>
              <a:gd name="connsiteY53" fmla="*/ 0 h 1720853"/>
              <a:gd name="connsiteX54" fmla="*/ 950810 w 1716115"/>
              <a:gd name="connsiteY54" fmla="*/ 0 h 1720853"/>
              <a:gd name="connsiteX55" fmla="*/ 1716114 w 1716115"/>
              <a:gd name="connsiteY55" fmla="*/ 767327 h 1720853"/>
              <a:gd name="connsiteX56" fmla="*/ 1716114 w 1716115"/>
              <a:gd name="connsiteY56" fmla="*/ 784366 h 1720853"/>
              <a:gd name="connsiteX57" fmla="*/ 1716114 w 1716115"/>
              <a:gd name="connsiteY57" fmla="*/ 784451 h 1720853"/>
              <a:gd name="connsiteX58" fmla="*/ 933823 w 1716115"/>
              <a:gd name="connsiteY58" fmla="*/ 0 h 1720853"/>
              <a:gd name="connsiteX59" fmla="*/ 1027262 w 1716115"/>
              <a:gd name="connsiteY59" fmla="*/ 0 h 1720853"/>
              <a:gd name="connsiteX60" fmla="*/ 1044254 w 1716115"/>
              <a:gd name="connsiteY60" fmla="*/ 0 h 1720853"/>
              <a:gd name="connsiteX61" fmla="*/ 1716110 w 1716115"/>
              <a:gd name="connsiteY61" fmla="*/ 673716 h 1720853"/>
              <a:gd name="connsiteX62" fmla="*/ 1716110 w 1716115"/>
              <a:gd name="connsiteY62" fmla="*/ 690750 h 1720853"/>
              <a:gd name="connsiteX63" fmla="*/ 1027262 w 1716115"/>
              <a:gd name="connsiteY63" fmla="*/ 0 h 1720853"/>
              <a:gd name="connsiteX64" fmla="*/ 1120625 w 1716115"/>
              <a:gd name="connsiteY64" fmla="*/ 0 h 1720853"/>
              <a:gd name="connsiteX65" fmla="*/ 1137612 w 1716115"/>
              <a:gd name="connsiteY65" fmla="*/ 0 h 1720853"/>
              <a:gd name="connsiteX66" fmla="*/ 1716115 w 1716115"/>
              <a:gd name="connsiteY66" fmla="*/ 580100 h 1720853"/>
              <a:gd name="connsiteX67" fmla="*/ 1716115 w 1716115"/>
              <a:gd name="connsiteY67" fmla="*/ 597134 h 1720853"/>
              <a:gd name="connsiteX68" fmla="*/ 1120625 w 1716115"/>
              <a:gd name="connsiteY68" fmla="*/ 0 h 1720853"/>
              <a:gd name="connsiteX69" fmla="*/ 1213978 w 1716115"/>
              <a:gd name="connsiteY69" fmla="*/ 0 h 1720853"/>
              <a:gd name="connsiteX70" fmla="*/ 1230965 w 1716115"/>
              <a:gd name="connsiteY70" fmla="*/ 0 h 1720853"/>
              <a:gd name="connsiteX71" fmla="*/ 1716109 w 1716115"/>
              <a:gd name="connsiteY71" fmla="*/ 486398 h 1720853"/>
              <a:gd name="connsiteX72" fmla="*/ 1716109 w 1716115"/>
              <a:gd name="connsiteY72" fmla="*/ 503437 h 1720853"/>
              <a:gd name="connsiteX73" fmla="*/ 1716109 w 1716115"/>
              <a:gd name="connsiteY73" fmla="*/ 503523 h 1720853"/>
              <a:gd name="connsiteX74" fmla="*/ 1213978 w 1716115"/>
              <a:gd name="connsiteY74" fmla="*/ 0 h 1720853"/>
              <a:gd name="connsiteX75" fmla="*/ 1307422 w 1716115"/>
              <a:gd name="connsiteY75" fmla="*/ 0 h 1720853"/>
              <a:gd name="connsiteX76" fmla="*/ 1324414 w 1716115"/>
              <a:gd name="connsiteY76" fmla="*/ 0 h 1720853"/>
              <a:gd name="connsiteX77" fmla="*/ 1716115 w 1716115"/>
              <a:gd name="connsiteY77" fmla="*/ 392784 h 1720853"/>
              <a:gd name="connsiteX78" fmla="*/ 1716115 w 1716115"/>
              <a:gd name="connsiteY78" fmla="*/ 409821 h 1720853"/>
              <a:gd name="connsiteX79" fmla="*/ 1307422 w 1716115"/>
              <a:gd name="connsiteY79" fmla="*/ 0 h 1720853"/>
              <a:gd name="connsiteX80" fmla="*/ 1400775 w 1716115"/>
              <a:gd name="connsiteY80" fmla="*/ 0 h 1720853"/>
              <a:gd name="connsiteX81" fmla="*/ 1417762 w 1716115"/>
              <a:gd name="connsiteY81" fmla="*/ 0 h 1720853"/>
              <a:gd name="connsiteX82" fmla="*/ 1716109 w 1716115"/>
              <a:gd name="connsiteY82" fmla="*/ 299170 h 1720853"/>
              <a:gd name="connsiteX83" fmla="*/ 1716109 w 1716115"/>
              <a:gd name="connsiteY83" fmla="*/ 316207 h 1720853"/>
              <a:gd name="connsiteX84" fmla="*/ 1400775 w 1716115"/>
              <a:gd name="connsiteY84" fmla="*/ 0 h 1720853"/>
              <a:gd name="connsiteX85" fmla="*/ 1494133 w 1716115"/>
              <a:gd name="connsiteY85" fmla="*/ 0 h 1720853"/>
              <a:gd name="connsiteX86" fmla="*/ 1511120 w 1716115"/>
              <a:gd name="connsiteY86" fmla="*/ 0 h 1720853"/>
              <a:gd name="connsiteX87" fmla="*/ 1716109 w 1716115"/>
              <a:gd name="connsiteY87" fmla="*/ 205556 h 1720853"/>
              <a:gd name="connsiteX88" fmla="*/ 1716109 w 1716115"/>
              <a:gd name="connsiteY88" fmla="*/ 222592 h 1720853"/>
              <a:gd name="connsiteX89" fmla="*/ 1494133 w 1716115"/>
              <a:gd name="connsiteY89" fmla="*/ 0 h 17208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</a:cxnLst>
            <a:rect l="l" t="t" r="r" b="b"/>
            <a:pathLst>
              <a:path w="1716115" h="1720853">
                <a:moveTo>
                  <a:pt x="93358" y="0"/>
                </a:moveTo>
                <a:lnTo>
                  <a:pt x="110348" y="0"/>
                </a:lnTo>
                <a:cubicBezTo>
                  <a:pt x="110348" y="887874"/>
                  <a:pt x="830686" y="1610112"/>
                  <a:pt x="1716029" y="1610112"/>
                </a:cubicBezTo>
                <a:lnTo>
                  <a:pt x="1716029" y="1627151"/>
                </a:lnTo>
                <a:lnTo>
                  <a:pt x="1716115" y="1627237"/>
                </a:lnTo>
                <a:cubicBezTo>
                  <a:pt x="821334" y="1627237"/>
                  <a:pt x="93358" y="897252"/>
                  <a:pt x="93358" y="0"/>
                </a:cubicBezTo>
                <a:close/>
                <a:moveTo>
                  <a:pt x="0" y="0"/>
                </a:moveTo>
                <a:lnTo>
                  <a:pt x="16989" y="0"/>
                </a:lnTo>
                <a:cubicBezTo>
                  <a:pt x="16989" y="939499"/>
                  <a:pt x="779202" y="1703814"/>
                  <a:pt x="1716114" y="1703814"/>
                </a:cubicBezTo>
                <a:lnTo>
                  <a:pt x="1716114" y="1720853"/>
                </a:lnTo>
                <a:cubicBezTo>
                  <a:pt x="769850" y="1720853"/>
                  <a:pt x="0" y="948877"/>
                  <a:pt x="0" y="0"/>
                </a:cubicBezTo>
                <a:close/>
                <a:moveTo>
                  <a:pt x="186798" y="0"/>
                </a:moveTo>
                <a:lnTo>
                  <a:pt x="203788" y="0"/>
                </a:lnTo>
                <a:cubicBezTo>
                  <a:pt x="203788" y="836248"/>
                  <a:pt x="882254" y="1516501"/>
                  <a:pt x="1716109" y="1516501"/>
                </a:cubicBezTo>
                <a:lnTo>
                  <a:pt x="1716109" y="1533535"/>
                </a:lnTo>
                <a:cubicBezTo>
                  <a:pt x="872812" y="1533535"/>
                  <a:pt x="186798" y="845626"/>
                  <a:pt x="186798" y="0"/>
                </a:cubicBezTo>
                <a:close/>
                <a:moveTo>
                  <a:pt x="280155" y="0"/>
                </a:moveTo>
                <a:lnTo>
                  <a:pt x="297145" y="0"/>
                </a:lnTo>
                <a:cubicBezTo>
                  <a:pt x="297145" y="784537"/>
                  <a:pt x="933652" y="1422885"/>
                  <a:pt x="1716114" y="1422885"/>
                </a:cubicBezTo>
                <a:lnTo>
                  <a:pt x="1716114" y="1439924"/>
                </a:lnTo>
                <a:cubicBezTo>
                  <a:pt x="924300" y="1439924"/>
                  <a:pt x="280155" y="794001"/>
                  <a:pt x="280155" y="0"/>
                </a:cubicBezTo>
                <a:close/>
                <a:moveTo>
                  <a:pt x="373512" y="0"/>
                </a:moveTo>
                <a:lnTo>
                  <a:pt x="390502" y="0"/>
                </a:lnTo>
                <a:cubicBezTo>
                  <a:pt x="390502" y="732911"/>
                  <a:pt x="985135" y="1329184"/>
                  <a:pt x="1716029" y="1329184"/>
                </a:cubicBezTo>
                <a:lnTo>
                  <a:pt x="1716029" y="1346223"/>
                </a:lnTo>
                <a:lnTo>
                  <a:pt x="1716114" y="1346308"/>
                </a:lnTo>
                <a:cubicBezTo>
                  <a:pt x="975783" y="1346308"/>
                  <a:pt x="373512" y="742375"/>
                  <a:pt x="373512" y="0"/>
                </a:cubicBezTo>
                <a:close/>
                <a:moveTo>
                  <a:pt x="466953" y="0"/>
                </a:moveTo>
                <a:lnTo>
                  <a:pt x="483944" y="0"/>
                </a:lnTo>
                <a:cubicBezTo>
                  <a:pt x="483944" y="681286"/>
                  <a:pt x="1036704" y="1235573"/>
                  <a:pt x="1716110" y="1235573"/>
                </a:cubicBezTo>
                <a:lnTo>
                  <a:pt x="1716110" y="1252607"/>
                </a:lnTo>
                <a:cubicBezTo>
                  <a:pt x="1027347" y="1252607"/>
                  <a:pt x="466953" y="690664"/>
                  <a:pt x="466953" y="0"/>
                </a:cubicBezTo>
                <a:close/>
                <a:moveTo>
                  <a:pt x="560310" y="0"/>
                </a:moveTo>
                <a:lnTo>
                  <a:pt x="577297" y="0"/>
                </a:lnTo>
                <a:cubicBezTo>
                  <a:pt x="577297" y="629660"/>
                  <a:pt x="1088188" y="1141957"/>
                  <a:pt x="1716109" y="1141957"/>
                </a:cubicBezTo>
                <a:lnTo>
                  <a:pt x="1716109" y="1158991"/>
                </a:lnTo>
                <a:cubicBezTo>
                  <a:pt x="1078835" y="1158991"/>
                  <a:pt x="560310" y="639038"/>
                  <a:pt x="560310" y="0"/>
                </a:cubicBezTo>
                <a:close/>
                <a:moveTo>
                  <a:pt x="653668" y="0"/>
                </a:moveTo>
                <a:lnTo>
                  <a:pt x="670655" y="0"/>
                </a:lnTo>
                <a:cubicBezTo>
                  <a:pt x="670655" y="578035"/>
                  <a:pt x="1139586" y="1048255"/>
                  <a:pt x="1716029" y="1048255"/>
                </a:cubicBezTo>
                <a:lnTo>
                  <a:pt x="1716029" y="1065294"/>
                </a:lnTo>
                <a:lnTo>
                  <a:pt x="1716114" y="1065380"/>
                </a:lnTo>
                <a:cubicBezTo>
                  <a:pt x="1130319" y="1065380"/>
                  <a:pt x="653668" y="587499"/>
                  <a:pt x="653668" y="0"/>
                </a:cubicBezTo>
                <a:close/>
                <a:moveTo>
                  <a:pt x="747112" y="0"/>
                </a:moveTo>
                <a:lnTo>
                  <a:pt x="764104" y="0"/>
                </a:lnTo>
                <a:cubicBezTo>
                  <a:pt x="764104" y="526409"/>
                  <a:pt x="1191155" y="954644"/>
                  <a:pt x="1716115" y="954644"/>
                </a:cubicBezTo>
                <a:lnTo>
                  <a:pt x="1716115" y="971678"/>
                </a:lnTo>
                <a:cubicBezTo>
                  <a:pt x="1181802" y="971678"/>
                  <a:pt x="747112" y="535787"/>
                  <a:pt x="747112" y="0"/>
                </a:cubicBezTo>
                <a:close/>
                <a:moveTo>
                  <a:pt x="840465" y="0"/>
                </a:moveTo>
                <a:lnTo>
                  <a:pt x="857452" y="0"/>
                </a:lnTo>
                <a:cubicBezTo>
                  <a:pt x="857452" y="474783"/>
                  <a:pt x="1242638" y="861028"/>
                  <a:pt x="1716109" y="861028"/>
                </a:cubicBezTo>
                <a:lnTo>
                  <a:pt x="1716109" y="878062"/>
                </a:lnTo>
                <a:cubicBezTo>
                  <a:pt x="1233281" y="878062"/>
                  <a:pt x="840465" y="484162"/>
                  <a:pt x="840465" y="0"/>
                </a:cubicBezTo>
                <a:close/>
                <a:moveTo>
                  <a:pt x="933823" y="0"/>
                </a:moveTo>
                <a:lnTo>
                  <a:pt x="950810" y="0"/>
                </a:lnTo>
                <a:cubicBezTo>
                  <a:pt x="950810" y="423157"/>
                  <a:pt x="1294121" y="767327"/>
                  <a:pt x="1716114" y="767327"/>
                </a:cubicBezTo>
                <a:lnTo>
                  <a:pt x="1716114" y="784366"/>
                </a:lnTo>
                <a:lnTo>
                  <a:pt x="1716114" y="784451"/>
                </a:lnTo>
                <a:cubicBezTo>
                  <a:pt x="1284769" y="784451"/>
                  <a:pt x="933823" y="432536"/>
                  <a:pt x="933823" y="0"/>
                </a:cubicBezTo>
                <a:close/>
                <a:moveTo>
                  <a:pt x="1027262" y="0"/>
                </a:moveTo>
                <a:lnTo>
                  <a:pt x="1044254" y="0"/>
                </a:lnTo>
                <a:cubicBezTo>
                  <a:pt x="1044254" y="371532"/>
                  <a:pt x="1345685" y="673716"/>
                  <a:pt x="1716110" y="673716"/>
                </a:cubicBezTo>
                <a:lnTo>
                  <a:pt x="1716110" y="690750"/>
                </a:lnTo>
                <a:cubicBezTo>
                  <a:pt x="1336248" y="690750"/>
                  <a:pt x="1027262" y="380824"/>
                  <a:pt x="1027262" y="0"/>
                </a:cubicBezTo>
                <a:close/>
                <a:moveTo>
                  <a:pt x="1120625" y="0"/>
                </a:moveTo>
                <a:lnTo>
                  <a:pt x="1137612" y="0"/>
                </a:lnTo>
                <a:cubicBezTo>
                  <a:pt x="1137612" y="319820"/>
                  <a:pt x="1397088" y="580100"/>
                  <a:pt x="1716115" y="580100"/>
                </a:cubicBezTo>
                <a:lnTo>
                  <a:pt x="1716115" y="597134"/>
                </a:lnTo>
                <a:cubicBezTo>
                  <a:pt x="1387736" y="597134"/>
                  <a:pt x="1120625" y="329285"/>
                  <a:pt x="1120625" y="0"/>
                </a:cubicBezTo>
                <a:close/>
                <a:moveTo>
                  <a:pt x="1213978" y="0"/>
                </a:moveTo>
                <a:lnTo>
                  <a:pt x="1230965" y="0"/>
                </a:lnTo>
                <a:cubicBezTo>
                  <a:pt x="1230965" y="268195"/>
                  <a:pt x="1448571" y="486398"/>
                  <a:pt x="1716109" y="486398"/>
                </a:cubicBezTo>
                <a:lnTo>
                  <a:pt x="1716109" y="503437"/>
                </a:lnTo>
                <a:lnTo>
                  <a:pt x="1716109" y="503523"/>
                </a:lnTo>
                <a:cubicBezTo>
                  <a:pt x="1439214" y="503523"/>
                  <a:pt x="1213978" y="277659"/>
                  <a:pt x="1213978" y="0"/>
                </a:cubicBezTo>
                <a:close/>
                <a:moveTo>
                  <a:pt x="1307422" y="0"/>
                </a:moveTo>
                <a:lnTo>
                  <a:pt x="1324414" y="0"/>
                </a:lnTo>
                <a:cubicBezTo>
                  <a:pt x="1324414" y="216569"/>
                  <a:pt x="1500141" y="392784"/>
                  <a:pt x="1716115" y="392784"/>
                </a:cubicBezTo>
                <a:lnTo>
                  <a:pt x="1716115" y="409821"/>
                </a:lnTo>
                <a:cubicBezTo>
                  <a:pt x="1490703" y="409821"/>
                  <a:pt x="1307422" y="225948"/>
                  <a:pt x="1307422" y="0"/>
                </a:cubicBezTo>
                <a:close/>
                <a:moveTo>
                  <a:pt x="1400775" y="0"/>
                </a:moveTo>
                <a:lnTo>
                  <a:pt x="1417762" y="0"/>
                </a:lnTo>
                <a:cubicBezTo>
                  <a:pt x="1417762" y="164944"/>
                  <a:pt x="1551619" y="299170"/>
                  <a:pt x="1716109" y="299170"/>
                </a:cubicBezTo>
                <a:lnTo>
                  <a:pt x="1716109" y="316207"/>
                </a:lnTo>
                <a:cubicBezTo>
                  <a:pt x="1542266" y="316207"/>
                  <a:pt x="1400775" y="174322"/>
                  <a:pt x="1400775" y="0"/>
                </a:cubicBezTo>
                <a:close/>
                <a:moveTo>
                  <a:pt x="1494133" y="0"/>
                </a:moveTo>
                <a:lnTo>
                  <a:pt x="1511120" y="0"/>
                </a:lnTo>
                <a:cubicBezTo>
                  <a:pt x="1511120" y="113318"/>
                  <a:pt x="1603017" y="205556"/>
                  <a:pt x="1716109" y="205556"/>
                </a:cubicBezTo>
                <a:lnTo>
                  <a:pt x="1716109" y="222592"/>
                </a:lnTo>
                <a:cubicBezTo>
                  <a:pt x="1593750" y="222592"/>
                  <a:pt x="1494133" y="122783"/>
                  <a:pt x="1494133" y="0"/>
                </a:cubicBezTo>
                <a:close/>
              </a:path>
            </a:pathLst>
          </a:custGeom>
          <a:solidFill>
            <a:schemeClr val="bg1">
              <a:alpha val="99000"/>
            </a:schemeClr>
          </a:solidFill>
          <a:ln w="4723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77640" y="2330704"/>
            <a:ext cx="3822192" cy="411480"/>
          </a:xfrm>
        </p:spPr>
        <p:txBody>
          <a:bodyPr anchor="b">
            <a:noAutofit/>
          </a:bodyPr>
          <a:lstStyle>
            <a:lvl1pPr marL="0" indent="0">
              <a:spcBef>
                <a:spcPts val="0"/>
              </a:spcBef>
              <a:buNone/>
              <a:defRPr sz="1800" b="1" cap="all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685032" y="2877312"/>
            <a:ext cx="3741928" cy="3684588"/>
          </a:xfrm>
        </p:spPr>
        <p:txBody>
          <a:bodyPr lIns="45720" rIns="45720" bIns="45720">
            <a:noAutofit/>
          </a:bodyPr>
          <a:lstStyle>
            <a:lvl1pPr>
              <a:defRPr sz="1500"/>
            </a:lvl1pPr>
            <a:lvl2pPr>
              <a:defRPr sz="13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8046720" y="2330704"/>
            <a:ext cx="3822192" cy="411480"/>
          </a:xfrm>
        </p:spPr>
        <p:txBody>
          <a:bodyPr anchor="b">
            <a:noAutofit/>
          </a:bodyPr>
          <a:lstStyle>
            <a:lvl1pPr marL="0" indent="0">
              <a:spcBef>
                <a:spcPts val="0"/>
              </a:spcBef>
              <a:buNone/>
              <a:defRPr sz="1800" b="1" cap="all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754112" y="2877312"/>
            <a:ext cx="3741928" cy="3684588"/>
          </a:xfrm>
        </p:spPr>
        <p:txBody>
          <a:bodyPr lIns="45720" rIns="45720" bIns="45720">
            <a:noAutofit/>
          </a:bodyPr>
          <a:lstStyle>
            <a:lvl1pPr>
              <a:defRPr sz="1500"/>
            </a:lvl1pPr>
            <a:lvl2pPr>
              <a:defRPr sz="13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0196630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445A0A-815D-3414-088B-C041E6742D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8952" y="1234440"/>
            <a:ext cx="10671048" cy="768096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36476D1-B61A-E9FD-E266-768B405CC3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6" name="Text Placeholder 2">
            <a:extLst>
              <a:ext uri="{FF2B5EF4-FFF2-40B4-BE49-F238E27FC236}">
                <a16:creationId xmlns:a16="http://schemas.microsoft.com/office/drawing/2014/main" id="{C025625F-8274-840F-6DD8-D36687CB8F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13232" y="2743200"/>
            <a:ext cx="3328416" cy="3557016"/>
          </a:xfrm>
          <a:noFill/>
          <a:ln w="12700">
            <a:solidFill>
              <a:schemeClr val="accent3"/>
            </a:solidFill>
          </a:ln>
        </p:spPr>
        <p:txBody>
          <a:bodyPr tIns="685800" anchor="t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800" b="1" cap="all" spc="0" baseline="0">
                <a:solidFill>
                  <a:schemeClr val="accent3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4" name="Picture Placeholder 62">
            <a:extLst>
              <a:ext uri="{FF2B5EF4-FFF2-40B4-BE49-F238E27FC236}">
                <a16:creationId xmlns:a16="http://schemas.microsoft.com/office/drawing/2014/main" id="{2F18FBB7-2D21-7954-1324-C7D3BFE5C85D}"/>
              </a:ext>
            </a:extLst>
          </p:cNvPr>
          <p:cNvSpPr>
            <a:spLocks noGrp="1" noChangeAspect="1"/>
          </p:cNvSpPr>
          <p:nvPr>
            <p:ph type="pic" sz="quarter" idx="23"/>
          </p:nvPr>
        </p:nvSpPr>
        <p:spPr>
          <a:xfrm>
            <a:off x="1911096" y="2258568"/>
            <a:ext cx="932688" cy="932688"/>
          </a:xfrm>
          <a:prstGeom prst="ellipse">
            <a:avLst/>
          </a:prstGeom>
          <a:solidFill>
            <a:schemeClr val="accent3"/>
          </a:solidFill>
        </p:spPr>
        <p:txBody>
          <a:bodyPr lIns="0" tIns="0" rIns="0" bIns="0" anchor="ctr">
            <a:noAutofit/>
          </a:bodyPr>
          <a:lstStyle>
            <a:lvl1pPr marL="0" indent="0" algn="ctr">
              <a:buNone/>
              <a:defRPr sz="9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52" name="Text Placeholder 51">
            <a:extLst>
              <a:ext uri="{FF2B5EF4-FFF2-40B4-BE49-F238E27FC236}">
                <a16:creationId xmlns:a16="http://schemas.microsoft.com/office/drawing/2014/main" id="{2EF54C35-5F8E-4E0A-AB4D-97E38121910A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992124" y="3950208"/>
            <a:ext cx="2770632" cy="2206752"/>
          </a:xfrm>
          <a:noFill/>
        </p:spPr>
        <p:txBody>
          <a:bodyPr lIns="91440" rIns="91440" anchor="t">
            <a:noAutofit/>
          </a:bodyPr>
          <a:lstStyle>
            <a:lvl1pPr marL="347472" indent="-347472" algn="l">
              <a:spcBef>
                <a:spcPts val="360"/>
              </a:spcBef>
              <a:buFont typeface="Arial" panose="020B0604020202020204" pitchFamily="34" charset="0"/>
              <a:buChar char="•"/>
              <a:defRPr sz="15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9" name="Text Placeholder 4">
            <a:extLst>
              <a:ext uri="{FF2B5EF4-FFF2-40B4-BE49-F238E27FC236}">
                <a16:creationId xmlns:a16="http://schemas.microsoft.com/office/drawing/2014/main" id="{084A0326-A0B8-1723-B8BA-B015344F2DC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443984" y="2743200"/>
            <a:ext cx="3328416" cy="3557016"/>
          </a:xfrm>
          <a:noFill/>
          <a:ln w="12700">
            <a:solidFill>
              <a:schemeClr val="accent1"/>
            </a:solidFill>
          </a:ln>
        </p:spPr>
        <p:txBody>
          <a:bodyPr tIns="685800" anchor="t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800" b="1" cap="all" spc="0" baseline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6" name="Picture Placeholder 62">
            <a:extLst>
              <a:ext uri="{FF2B5EF4-FFF2-40B4-BE49-F238E27FC236}">
                <a16:creationId xmlns:a16="http://schemas.microsoft.com/office/drawing/2014/main" id="{139354A0-F5DF-3AC5-5E8B-A41146C26F3C}"/>
              </a:ext>
            </a:extLst>
          </p:cNvPr>
          <p:cNvSpPr>
            <a:spLocks noGrp="1" noChangeAspect="1"/>
          </p:cNvSpPr>
          <p:nvPr>
            <p:ph type="pic" sz="quarter" idx="25"/>
          </p:nvPr>
        </p:nvSpPr>
        <p:spPr>
          <a:xfrm>
            <a:off x="5641848" y="2258568"/>
            <a:ext cx="932688" cy="932688"/>
          </a:xfrm>
          <a:prstGeom prst="ellipse">
            <a:avLst/>
          </a:prstGeom>
          <a:solidFill>
            <a:schemeClr val="accent1"/>
          </a:solidFill>
        </p:spPr>
        <p:txBody>
          <a:bodyPr lIns="0" tIns="0" rIns="0" bIns="0" anchor="ctr">
            <a:noAutofit/>
          </a:bodyPr>
          <a:lstStyle>
            <a:lvl1pPr marL="0" indent="0" algn="ctr">
              <a:buNone/>
              <a:defRPr sz="9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60" name="Text Placeholder 51">
            <a:extLst>
              <a:ext uri="{FF2B5EF4-FFF2-40B4-BE49-F238E27FC236}">
                <a16:creationId xmlns:a16="http://schemas.microsoft.com/office/drawing/2014/main" id="{E9730E82-F317-686A-8777-D81705BCC706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4722876" y="3950208"/>
            <a:ext cx="2770632" cy="2206752"/>
          </a:xfrm>
          <a:noFill/>
        </p:spPr>
        <p:txBody>
          <a:bodyPr lIns="91440" rIns="91440" anchor="t">
            <a:noAutofit/>
          </a:bodyPr>
          <a:lstStyle>
            <a:lvl1pPr marL="347472" indent="-347472" algn="l">
              <a:spcBef>
                <a:spcPts val="360"/>
              </a:spcBef>
              <a:buFont typeface="Arial" panose="020B0604020202020204" pitchFamily="34" charset="0"/>
              <a:buChar char="•"/>
              <a:defRPr sz="15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0" name="Text Placeholder 4">
            <a:extLst>
              <a:ext uri="{FF2B5EF4-FFF2-40B4-BE49-F238E27FC236}">
                <a16:creationId xmlns:a16="http://schemas.microsoft.com/office/drawing/2014/main" id="{0E3B57F3-1903-446F-D989-D6CA342D086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8092440" y="2743200"/>
            <a:ext cx="3328416" cy="3557016"/>
          </a:xfrm>
          <a:noFill/>
          <a:ln w="12700">
            <a:solidFill>
              <a:schemeClr val="accent2"/>
            </a:solidFill>
          </a:ln>
        </p:spPr>
        <p:txBody>
          <a:bodyPr tIns="685800" anchor="t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800" b="1" cap="all" spc="0" baseline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5" name="Picture Placeholder 62">
            <a:extLst>
              <a:ext uri="{FF2B5EF4-FFF2-40B4-BE49-F238E27FC236}">
                <a16:creationId xmlns:a16="http://schemas.microsoft.com/office/drawing/2014/main" id="{D5BF3A8A-72F1-392E-855B-5B36E244A7FD}"/>
              </a:ext>
            </a:extLst>
          </p:cNvPr>
          <p:cNvSpPr>
            <a:spLocks noGrp="1" noChangeAspect="1"/>
          </p:cNvSpPr>
          <p:nvPr>
            <p:ph type="pic" sz="quarter" idx="24"/>
          </p:nvPr>
        </p:nvSpPr>
        <p:spPr>
          <a:xfrm>
            <a:off x="9290304" y="2258568"/>
            <a:ext cx="932688" cy="932688"/>
          </a:xfrm>
          <a:prstGeom prst="ellipse">
            <a:avLst/>
          </a:prstGeom>
          <a:solidFill>
            <a:schemeClr val="accent2"/>
          </a:solidFill>
        </p:spPr>
        <p:txBody>
          <a:bodyPr lIns="0" tIns="0" rIns="0" bIns="0" anchor="ctr">
            <a:noAutofit/>
          </a:bodyPr>
          <a:lstStyle>
            <a:lvl1pPr marL="0" indent="0" algn="ctr">
              <a:buNone/>
              <a:defRPr sz="9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61" name="Text Placeholder 51">
            <a:extLst>
              <a:ext uri="{FF2B5EF4-FFF2-40B4-BE49-F238E27FC236}">
                <a16:creationId xmlns:a16="http://schemas.microsoft.com/office/drawing/2014/main" id="{2AED5DDC-3165-FA12-0310-E3545223E292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8371332" y="3950208"/>
            <a:ext cx="2770632" cy="2206752"/>
          </a:xfrm>
          <a:noFill/>
        </p:spPr>
        <p:txBody>
          <a:bodyPr lIns="91440" rIns="91440" anchor="t">
            <a:noAutofit/>
          </a:bodyPr>
          <a:lstStyle>
            <a:lvl1pPr marL="347472" indent="-347472" algn="l">
              <a:spcBef>
                <a:spcPts val="360"/>
              </a:spcBef>
              <a:buFont typeface="Arial" panose="020B0604020202020204" pitchFamily="34" charset="0"/>
              <a:buChar char="•"/>
              <a:defRPr sz="15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26895411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Summa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Image 2" descr="preencoded.png">
            <a:extLst>
              <a:ext uri="{FF2B5EF4-FFF2-40B4-BE49-F238E27FC236}">
                <a16:creationId xmlns:a16="http://schemas.microsoft.com/office/drawing/2014/main" id="{ABC388A2-FFC7-1A87-02FB-C97B50161FD3}"/>
              </a:ext>
            </a:extLst>
          </p:cNvPr>
          <p:cNvSpPr/>
          <p:nvPr/>
        </p:nvSpPr>
        <p:spPr>
          <a:xfrm>
            <a:off x="8758238" y="-14287"/>
            <a:ext cx="3433763" cy="3452812"/>
          </a:xfrm>
          <a:custGeom>
            <a:avLst/>
            <a:gdLst>
              <a:gd name="connsiteX0" fmla="*/ 3433763 w 3433763"/>
              <a:gd name="connsiteY0" fmla="*/ 0 h 3452812"/>
              <a:gd name="connsiteX1" fmla="*/ 3433763 w 3433763"/>
              <a:gd name="connsiteY1" fmla="*/ 3452813 h 3452812"/>
              <a:gd name="connsiteX2" fmla="*/ 0 w 3433763"/>
              <a:gd name="connsiteY2" fmla="*/ 3452813 h 3452812"/>
              <a:gd name="connsiteX3" fmla="*/ 3433763 w 3433763"/>
              <a:gd name="connsiteY3" fmla="*/ 0 h 34528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433763" h="3452812">
                <a:moveTo>
                  <a:pt x="3433763" y="0"/>
                </a:moveTo>
                <a:lnTo>
                  <a:pt x="3433763" y="3452813"/>
                </a:lnTo>
                <a:lnTo>
                  <a:pt x="0" y="3452813"/>
                </a:lnTo>
                <a:cubicBezTo>
                  <a:pt x="0" y="1545912"/>
                  <a:pt x="1537383" y="0"/>
                  <a:pt x="3433763" y="0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  <a:ln w="4756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5" name="Image 3" descr="preencoded.png">
            <a:extLst>
              <a:ext uri="{FF2B5EF4-FFF2-40B4-BE49-F238E27FC236}">
                <a16:creationId xmlns:a16="http://schemas.microsoft.com/office/drawing/2014/main" id="{D64C4994-B525-F4C0-B74F-D5E8296DFC43}"/>
              </a:ext>
            </a:extLst>
          </p:cNvPr>
          <p:cNvSpPr/>
          <p:nvPr/>
        </p:nvSpPr>
        <p:spPr>
          <a:xfrm>
            <a:off x="8758238" y="3438525"/>
            <a:ext cx="3433763" cy="3433762"/>
          </a:xfrm>
          <a:custGeom>
            <a:avLst/>
            <a:gdLst>
              <a:gd name="connsiteX0" fmla="*/ 0 w 3433763"/>
              <a:gd name="connsiteY0" fmla="*/ 0 h 3433762"/>
              <a:gd name="connsiteX1" fmla="*/ 3433763 w 3433763"/>
              <a:gd name="connsiteY1" fmla="*/ 0 h 3433762"/>
              <a:gd name="connsiteX2" fmla="*/ 3433763 w 3433763"/>
              <a:gd name="connsiteY2" fmla="*/ 3433763 h 3433762"/>
              <a:gd name="connsiteX3" fmla="*/ 0 w 3433763"/>
              <a:gd name="connsiteY3" fmla="*/ 0 h 34337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433763" h="3433762">
                <a:moveTo>
                  <a:pt x="0" y="0"/>
                </a:moveTo>
                <a:lnTo>
                  <a:pt x="3433763" y="0"/>
                </a:lnTo>
                <a:lnTo>
                  <a:pt x="3433763" y="3433763"/>
                </a:lnTo>
                <a:cubicBezTo>
                  <a:pt x="1537383" y="3433763"/>
                  <a:pt x="0" y="189638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756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6" name="Image 4" descr="preencoded.png">
            <a:extLst>
              <a:ext uri="{FF2B5EF4-FFF2-40B4-BE49-F238E27FC236}">
                <a16:creationId xmlns:a16="http://schemas.microsoft.com/office/drawing/2014/main" id="{9019DA73-2516-F3D2-ECDB-620C90483DB3}"/>
              </a:ext>
            </a:extLst>
          </p:cNvPr>
          <p:cNvSpPr/>
          <p:nvPr/>
        </p:nvSpPr>
        <p:spPr>
          <a:xfrm flipV="1">
            <a:off x="9991725" y="1247775"/>
            <a:ext cx="2200275" cy="2181225"/>
          </a:xfrm>
          <a:custGeom>
            <a:avLst/>
            <a:gdLst>
              <a:gd name="connsiteX0" fmla="*/ 0 w 2200275"/>
              <a:gd name="connsiteY0" fmla="*/ 0 h 2181225"/>
              <a:gd name="connsiteX1" fmla="*/ 2200275 w 2200275"/>
              <a:gd name="connsiteY1" fmla="*/ 2181225 h 2181225"/>
              <a:gd name="connsiteX2" fmla="*/ 2200275 w 2200275"/>
              <a:gd name="connsiteY2" fmla="*/ 0 h 2181225"/>
              <a:gd name="connsiteX3" fmla="*/ 0 w 2200275"/>
              <a:gd name="connsiteY3" fmla="*/ 0 h 21812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00275" h="2181225">
                <a:moveTo>
                  <a:pt x="0" y="0"/>
                </a:moveTo>
                <a:cubicBezTo>
                  <a:pt x="0" y="1204689"/>
                  <a:pt x="985061" y="2181225"/>
                  <a:pt x="2200275" y="2181225"/>
                </a:cubicBezTo>
                <a:lnTo>
                  <a:pt x="2200275" y="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3"/>
          </a:solidFill>
          <a:ln w="4763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53" name="Image 7" descr="preencoded.png">
            <a:extLst>
              <a:ext uri="{FF2B5EF4-FFF2-40B4-BE49-F238E27FC236}">
                <a16:creationId xmlns:a16="http://schemas.microsoft.com/office/drawing/2014/main" id="{FEA70E9F-C506-413C-11EF-5915A2296643}"/>
              </a:ext>
            </a:extLst>
          </p:cNvPr>
          <p:cNvSpPr/>
          <p:nvPr/>
        </p:nvSpPr>
        <p:spPr>
          <a:xfrm flipV="1">
            <a:off x="-20086" y="4580051"/>
            <a:ext cx="2277948" cy="2277948"/>
          </a:xfrm>
          <a:custGeom>
            <a:avLst/>
            <a:gdLst>
              <a:gd name="connsiteX0" fmla="*/ 0 w 2277948"/>
              <a:gd name="connsiteY0" fmla="*/ 2277948 h 2277948"/>
              <a:gd name="connsiteX1" fmla="*/ 2277948 w 2277948"/>
              <a:gd name="connsiteY1" fmla="*/ 0 h 2277948"/>
              <a:gd name="connsiteX2" fmla="*/ 0 w 2277948"/>
              <a:gd name="connsiteY2" fmla="*/ 0 h 2277948"/>
              <a:gd name="connsiteX3" fmla="*/ 0 w 2277948"/>
              <a:gd name="connsiteY3" fmla="*/ 2277948 h 22779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77948" h="2277948">
                <a:moveTo>
                  <a:pt x="0" y="2277948"/>
                </a:moveTo>
                <a:cubicBezTo>
                  <a:pt x="1258034" y="2277948"/>
                  <a:pt x="2277948" y="1258034"/>
                  <a:pt x="2277948" y="0"/>
                </a:cubicBezTo>
                <a:lnTo>
                  <a:pt x="0" y="0"/>
                </a:lnTo>
                <a:lnTo>
                  <a:pt x="0" y="2277948"/>
                </a:ln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  <a:ln w="5083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pic>
        <p:nvPicPr>
          <p:cNvPr id="21" name="Image 2" descr="preencoded.png">
            <a:extLst>
              <a:ext uri="{FF2B5EF4-FFF2-40B4-BE49-F238E27FC236}">
                <a16:creationId xmlns:a16="http://schemas.microsoft.com/office/drawing/2014/main" id="{A8B7F1F1-806C-8D65-7340-220A0C4653C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9991886" y="3441269"/>
            <a:ext cx="2200114" cy="22001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08760" y="1883664"/>
            <a:ext cx="6766560" cy="768096"/>
          </a:xfrm>
        </p:spPr>
        <p:txBody>
          <a:bodyPr>
            <a:noAutofit/>
          </a:bodyPr>
          <a:lstStyle>
            <a:lvl1pPr algn="l">
              <a:lnSpc>
                <a:spcPct val="100000"/>
              </a:lnSpc>
              <a:defRPr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08760" y="2837688"/>
            <a:ext cx="5879592" cy="3245060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>
              <a:defRPr sz="1500"/>
            </a:lvl2pPr>
            <a:lvl3pPr>
              <a:defRPr sz="1500"/>
            </a:lvl3pPr>
            <a:lvl4pPr>
              <a:defRPr sz="1500"/>
            </a:lvl4pPr>
            <a:lvl5pPr>
              <a:defRPr sz="15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848579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AEF1F750-031C-BDB7-BD7B-9CBE17406FDB}"/>
              </a:ext>
            </a:extLst>
          </p:cNvPr>
          <p:cNvSpPr/>
          <p:nvPr userDrawn="1"/>
        </p:nvSpPr>
        <p:spPr>
          <a:xfrm flipH="1">
            <a:off x="3243262" y="-6791"/>
            <a:ext cx="8948738" cy="6858000"/>
          </a:xfrm>
          <a:custGeom>
            <a:avLst/>
            <a:gdLst>
              <a:gd name="connsiteX0" fmla="*/ 0 w 8948738"/>
              <a:gd name="connsiteY0" fmla="*/ 0 h 6858000"/>
              <a:gd name="connsiteX1" fmla="*/ 5932941 w 8948738"/>
              <a:gd name="connsiteY1" fmla="*/ 0 h 6858000"/>
              <a:gd name="connsiteX2" fmla="*/ 6047310 w 8948738"/>
              <a:gd name="connsiteY2" fmla="*/ 14613 h 6858000"/>
              <a:gd name="connsiteX3" fmla="*/ 8948738 w 8948738"/>
              <a:gd name="connsiteY3" fmla="*/ 3416480 h 6858000"/>
              <a:gd name="connsiteX4" fmla="*/ 5702202 w 8948738"/>
              <a:gd name="connsiteY4" fmla="*/ 6853523 h 6858000"/>
              <a:gd name="connsiteX5" fmla="*/ 5526113 w 8948738"/>
              <a:gd name="connsiteY5" fmla="*/ 6858000 h 6858000"/>
              <a:gd name="connsiteX6" fmla="*/ 0 w 8948738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948738" h="6858000">
                <a:moveTo>
                  <a:pt x="0" y="0"/>
                </a:moveTo>
                <a:lnTo>
                  <a:pt x="5932941" y="0"/>
                </a:lnTo>
                <a:lnTo>
                  <a:pt x="6047310" y="14613"/>
                </a:lnTo>
                <a:cubicBezTo>
                  <a:pt x="7690210" y="267026"/>
                  <a:pt x="8948738" y="1693971"/>
                  <a:pt x="8948738" y="3416480"/>
                </a:cubicBezTo>
                <a:cubicBezTo>
                  <a:pt x="8948738" y="5257788"/>
                  <a:pt x="7510634" y="6761349"/>
                  <a:pt x="5702202" y="6853523"/>
                </a:cubicBezTo>
                <a:lnTo>
                  <a:pt x="5526113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/>
          </a:solidFill>
          <a:ln w="476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9" name="Image 2" descr="preencoded.png">
            <a:extLst>
              <a:ext uri="{FF2B5EF4-FFF2-40B4-BE49-F238E27FC236}">
                <a16:creationId xmlns:a16="http://schemas.microsoft.com/office/drawing/2014/main" id="{5CCFEDF9-5B69-87BA-8A33-35033DA4013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 rot="10800000" flipH="1">
            <a:off x="8759809" y="3429000"/>
            <a:ext cx="3432191" cy="3432191"/>
          </a:xfrm>
          <a:prstGeom prst="rect">
            <a:avLst/>
          </a:prstGeom>
        </p:spPr>
      </p:pic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7575E54D-09EC-2645-9758-767FD2874C0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-4893" y="0"/>
            <a:ext cx="6305550" cy="6845300"/>
          </a:xfrm>
          <a:prstGeom prst="flowChartDelay">
            <a:avLst/>
          </a:prstGeom>
          <a:gradFill flip="none" rotWithShape="1">
            <a:gsLst>
              <a:gs pos="0">
                <a:schemeClr val="accent2"/>
              </a:gs>
              <a:gs pos="100000">
                <a:schemeClr val="accent1"/>
              </a:gs>
            </a:gsLst>
            <a:lin ang="5400000" scaled="1"/>
            <a:tileRect/>
          </a:gradFill>
        </p:spPr>
        <p:txBody>
          <a:bodyPr/>
          <a:lstStyle/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023175" y="1975104"/>
            <a:ext cx="4169664" cy="667512"/>
          </a:xfrm>
        </p:spPr>
        <p:txBody>
          <a:bodyPr tIns="0" anchor="b">
            <a:noAutofit/>
          </a:bodyPr>
          <a:lstStyle>
            <a:lvl1pPr algn="l">
              <a:defRPr sz="4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041463" y="2846832"/>
            <a:ext cx="4169664" cy="2176272"/>
          </a:xfrm>
        </p:spPr>
        <p:txBody>
          <a:bodyPr lIns="91440" tIns="0" rIns="91440" bIns="0">
            <a:noAutofit/>
          </a:bodyPr>
          <a:lstStyle>
            <a:lvl1pPr marL="0" indent="0" algn="l">
              <a:spcBef>
                <a:spcPts val="576"/>
              </a:spcBef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88E16DB-7383-FC5D-08C1-25D1F9FC1F64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/>
          <a:stretch/>
        </p:blipFill>
        <p:spPr>
          <a:xfrm>
            <a:off x="10352745" y="5023104"/>
            <a:ext cx="1680187" cy="17035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289882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losing w/ imag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icture containing shape&#10;&#10;Description automatically generated">
            <a:extLst>
              <a:ext uri="{FF2B5EF4-FFF2-40B4-BE49-F238E27FC236}">
                <a16:creationId xmlns:a16="http://schemas.microsoft.com/office/drawing/2014/main" id="{CBCD5BF4-80B8-24DA-4176-353B548FA9F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639" y="0"/>
            <a:ext cx="12180722" cy="6858000"/>
          </a:xfrm>
          <a:prstGeom prst="rect">
            <a:avLst/>
          </a:prstGeom>
        </p:spPr>
      </p:pic>
      <p:pic>
        <p:nvPicPr>
          <p:cNvPr id="9" name="Image 2" descr="preencoded.png">
            <a:extLst>
              <a:ext uri="{FF2B5EF4-FFF2-40B4-BE49-F238E27FC236}">
                <a16:creationId xmlns:a16="http://schemas.microsoft.com/office/drawing/2014/main" id="{5CCFEDF9-5B69-87BA-8A33-35033DA4013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 rot="10800000">
            <a:off x="0" y="3429000"/>
            <a:ext cx="3432191" cy="343219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7048" y="1975104"/>
            <a:ext cx="4169664" cy="667512"/>
          </a:xfrm>
        </p:spPr>
        <p:txBody>
          <a:bodyPr tIns="0" anchor="b">
            <a:noAutofit/>
          </a:bodyPr>
          <a:lstStyle>
            <a:lvl1pPr algn="l">
              <a:defRPr sz="4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45336" y="2846832"/>
            <a:ext cx="4169664" cy="2176272"/>
          </a:xfrm>
        </p:spPr>
        <p:txBody>
          <a:bodyPr lIns="91440" tIns="0" rIns="91440" bIns="0">
            <a:noAutofit/>
          </a:bodyPr>
          <a:lstStyle>
            <a:lvl1pPr marL="0" indent="0" algn="l">
              <a:spcBef>
                <a:spcPts val="576"/>
              </a:spcBef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00642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9F0E8CD5-B69E-5591-4AE6-433F12C321B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639" y="0"/>
            <a:ext cx="12180722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A1CFBBA-B680-A6A7-3C4B-5FEAC42532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99616" y="1901952"/>
            <a:ext cx="5693664" cy="768096"/>
          </a:xfrm>
        </p:spPr>
        <p:txBody>
          <a:bodyPr anchor="b">
            <a:noAutofit/>
          </a:bodyPr>
          <a:lstStyle>
            <a:lvl1pPr algn="l">
              <a:lnSpc>
                <a:spcPct val="100000"/>
              </a:lnSpc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72386C43-DD10-E892-08AD-D6F4AE9617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99616" y="2770632"/>
            <a:ext cx="5693664" cy="3122168"/>
          </a:xfrm>
        </p:spPr>
        <p:txBody>
          <a:bodyPr>
            <a:noAutofit/>
          </a:bodyPr>
          <a:lstStyle>
            <a:lvl1pPr marL="0" indent="0">
              <a:lnSpc>
                <a:spcPct val="150000"/>
              </a:lnSpc>
              <a:spcBef>
                <a:spcPts val="0"/>
              </a:spcBef>
              <a:buNone/>
              <a:defRPr sz="2400"/>
            </a:lvl1pPr>
            <a:lvl2pPr marL="347472">
              <a:lnSpc>
                <a:spcPct val="150000"/>
              </a:lnSpc>
              <a:spcBef>
                <a:spcPts val="0"/>
              </a:spcBef>
              <a:defRPr sz="2000"/>
            </a:lvl2pPr>
            <a:lvl3pPr marL="685800">
              <a:lnSpc>
                <a:spcPct val="150000"/>
              </a:lnSpc>
              <a:spcBef>
                <a:spcPts val="0"/>
              </a:spcBef>
              <a:defRPr sz="1800"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33396450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  <p:sp>
        <p:nvSpPr>
          <p:cNvPr id="18" name="Title 19">
            <a:extLst>
              <a:ext uri="{FF2B5EF4-FFF2-40B4-BE49-F238E27FC236}">
                <a16:creationId xmlns:a16="http://schemas.microsoft.com/office/drawing/2014/main" id="{9CBE0ADC-7FA0-F7E3-96EF-BBACB6A907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86784" y="1243584"/>
            <a:ext cx="8165592" cy="768096"/>
          </a:xfrm>
        </p:spPr>
        <p:txBody>
          <a:bodyPr anchor="b">
            <a:noAutofit/>
          </a:bodyPr>
          <a:lstStyle>
            <a:lvl1pPr algn="l">
              <a:lnSpc>
                <a:spcPct val="100000"/>
              </a:lnSpc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Content Placeholder 3">
            <a:extLst>
              <a:ext uri="{FF2B5EF4-FFF2-40B4-BE49-F238E27FC236}">
                <a16:creationId xmlns:a16="http://schemas.microsoft.com/office/drawing/2014/main" id="{0F9C0517-D83A-CC55-35B8-B2F990C96D3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685032" y="2255520"/>
            <a:ext cx="3741928" cy="4306380"/>
          </a:xfrm>
        </p:spPr>
        <p:txBody>
          <a:bodyPr lIns="45720" rIns="45720" bIns="45720">
            <a:noAutofit/>
          </a:bodyPr>
          <a:lstStyle>
            <a:lvl1pPr>
              <a:defRPr sz="1500"/>
            </a:lvl1pPr>
            <a:lvl2pPr>
              <a:defRPr sz="13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0" name="Content Placeholder 5">
            <a:extLst>
              <a:ext uri="{FF2B5EF4-FFF2-40B4-BE49-F238E27FC236}">
                <a16:creationId xmlns:a16="http://schemas.microsoft.com/office/drawing/2014/main" id="{CF8BFBBE-0EAE-B647-2648-A5FB0094BF6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7754112" y="2255520"/>
            <a:ext cx="3741928" cy="4306380"/>
          </a:xfrm>
        </p:spPr>
        <p:txBody>
          <a:bodyPr lIns="45720" rIns="45720" bIns="45720">
            <a:noAutofit/>
          </a:bodyPr>
          <a:lstStyle>
            <a:lvl1pPr>
              <a:defRPr sz="1500"/>
            </a:lvl1pPr>
            <a:lvl2pPr>
              <a:defRPr sz="13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Image 0" descr="preencoded.png">
            <a:extLst>
              <a:ext uri="{FF2B5EF4-FFF2-40B4-BE49-F238E27FC236}">
                <a16:creationId xmlns:a16="http://schemas.microsoft.com/office/drawing/2014/main" id="{3558B9D9-BBDC-B3EB-CFCE-7395793D6BAF}"/>
              </a:ext>
            </a:extLst>
          </p:cNvPr>
          <p:cNvSpPr/>
          <p:nvPr userDrawn="1"/>
        </p:nvSpPr>
        <p:spPr>
          <a:xfrm>
            <a:off x="-5568" y="-2784"/>
            <a:ext cx="3443288" cy="6891337"/>
          </a:xfrm>
          <a:custGeom>
            <a:avLst/>
            <a:gdLst>
              <a:gd name="connsiteX0" fmla="*/ 3443288 w 3443288"/>
              <a:gd name="connsiteY0" fmla="*/ 0 h 6891337"/>
              <a:gd name="connsiteX1" fmla="*/ 0 w 3443288"/>
              <a:gd name="connsiteY1" fmla="*/ 0 h 6891337"/>
              <a:gd name="connsiteX2" fmla="*/ 0 w 3443288"/>
              <a:gd name="connsiteY2" fmla="*/ 6891338 h 6891337"/>
              <a:gd name="connsiteX3" fmla="*/ 3443288 w 3443288"/>
              <a:gd name="connsiteY3" fmla="*/ 6891338 h 6891337"/>
              <a:gd name="connsiteX4" fmla="*/ 3443288 w 3443288"/>
              <a:gd name="connsiteY4" fmla="*/ 0 h 68913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43288" h="6891337">
                <a:moveTo>
                  <a:pt x="3443288" y="0"/>
                </a:moveTo>
                <a:lnTo>
                  <a:pt x="0" y="0"/>
                </a:lnTo>
                <a:lnTo>
                  <a:pt x="0" y="6891338"/>
                </a:lnTo>
                <a:lnTo>
                  <a:pt x="3443288" y="6891338"/>
                </a:lnTo>
                <a:lnTo>
                  <a:pt x="3443288" y="0"/>
                </a:ln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  <a:ln w="4756" cap="flat">
            <a:noFill/>
            <a:prstDash val="solid"/>
            <a:miter/>
          </a:ln>
        </p:spPr>
        <p:txBody>
          <a:bodyPr rtlCol="0" anchor="ctr">
            <a:noAutofit/>
          </a:bodyPr>
          <a:lstStyle/>
          <a:p>
            <a:endParaRPr lang="en-US" dirty="0"/>
          </a:p>
        </p:txBody>
      </p:sp>
      <p:pic>
        <p:nvPicPr>
          <p:cNvPr id="10" name="Image 1" descr="preencoded.png">
            <a:extLst>
              <a:ext uri="{FF2B5EF4-FFF2-40B4-BE49-F238E27FC236}">
                <a16:creationId xmlns:a16="http://schemas.microsoft.com/office/drawing/2014/main" id="{8033A7D2-8829-EE3D-3D6F-77C288AFA15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718457" y="-2784"/>
            <a:ext cx="1719264" cy="5167313"/>
          </a:xfrm>
          <a:prstGeom prst="rect">
            <a:avLst/>
          </a:prstGeom>
        </p:spPr>
      </p:pic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7A9A6DA0-D535-2EEF-614D-90D87E303FFA}"/>
              </a:ext>
            </a:extLst>
          </p:cNvPr>
          <p:cNvSpPr/>
          <p:nvPr userDrawn="1"/>
        </p:nvSpPr>
        <p:spPr>
          <a:xfrm>
            <a:off x="1721621" y="-2784"/>
            <a:ext cx="1716115" cy="1720853"/>
          </a:xfrm>
          <a:custGeom>
            <a:avLst/>
            <a:gdLst>
              <a:gd name="connsiteX0" fmla="*/ 93358 w 1716115"/>
              <a:gd name="connsiteY0" fmla="*/ 0 h 1720853"/>
              <a:gd name="connsiteX1" fmla="*/ 110348 w 1716115"/>
              <a:gd name="connsiteY1" fmla="*/ 0 h 1720853"/>
              <a:gd name="connsiteX2" fmla="*/ 1716029 w 1716115"/>
              <a:gd name="connsiteY2" fmla="*/ 1610112 h 1720853"/>
              <a:gd name="connsiteX3" fmla="*/ 1716029 w 1716115"/>
              <a:gd name="connsiteY3" fmla="*/ 1627151 h 1720853"/>
              <a:gd name="connsiteX4" fmla="*/ 1716115 w 1716115"/>
              <a:gd name="connsiteY4" fmla="*/ 1627237 h 1720853"/>
              <a:gd name="connsiteX5" fmla="*/ 93358 w 1716115"/>
              <a:gd name="connsiteY5" fmla="*/ 0 h 1720853"/>
              <a:gd name="connsiteX6" fmla="*/ 0 w 1716115"/>
              <a:gd name="connsiteY6" fmla="*/ 0 h 1720853"/>
              <a:gd name="connsiteX7" fmla="*/ 16989 w 1716115"/>
              <a:gd name="connsiteY7" fmla="*/ 0 h 1720853"/>
              <a:gd name="connsiteX8" fmla="*/ 1716114 w 1716115"/>
              <a:gd name="connsiteY8" fmla="*/ 1703814 h 1720853"/>
              <a:gd name="connsiteX9" fmla="*/ 1716114 w 1716115"/>
              <a:gd name="connsiteY9" fmla="*/ 1720853 h 1720853"/>
              <a:gd name="connsiteX10" fmla="*/ 0 w 1716115"/>
              <a:gd name="connsiteY10" fmla="*/ 0 h 1720853"/>
              <a:gd name="connsiteX11" fmla="*/ 186798 w 1716115"/>
              <a:gd name="connsiteY11" fmla="*/ 0 h 1720853"/>
              <a:gd name="connsiteX12" fmla="*/ 203788 w 1716115"/>
              <a:gd name="connsiteY12" fmla="*/ 0 h 1720853"/>
              <a:gd name="connsiteX13" fmla="*/ 1716109 w 1716115"/>
              <a:gd name="connsiteY13" fmla="*/ 1516501 h 1720853"/>
              <a:gd name="connsiteX14" fmla="*/ 1716109 w 1716115"/>
              <a:gd name="connsiteY14" fmla="*/ 1533535 h 1720853"/>
              <a:gd name="connsiteX15" fmla="*/ 186798 w 1716115"/>
              <a:gd name="connsiteY15" fmla="*/ 0 h 1720853"/>
              <a:gd name="connsiteX16" fmla="*/ 280155 w 1716115"/>
              <a:gd name="connsiteY16" fmla="*/ 0 h 1720853"/>
              <a:gd name="connsiteX17" fmla="*/ 297145 w 1716115"/>
              <a:gd name="connsiteY17" fmla="*/ 0 h 1720853"/>
              <a:gd name="connsiteX18" fmla="*/ 1716114 w 1716115"/>
              <a:gd name="connsiteY18" fmla="*/ 1422885 h 1720853"/>
              <a:gd name="connsiteX19" fmla="*/ 1716114 w 1716115"/>
              <a:gd name="connsiteY19" fmla="*/ 1439924 h 1720853"/>
              <a:gd name="connsiteX20" fmla="*/ 280155 w 1716115"/>
              <a:gd name="connsiteY20" fmla="*/ 0 h 1720853"/>
              <a:gd name="connsiteX21" fmla="*/ 373512 w 1716115"/>
              <a:gd name="connsiteY21" fmla="*/ 0 h 1720853"/>
              <a:gd name="connsiteX22" fmla="*/ 390502 w 1716115"/>
              <a:gd name="connsiteY22" fmla="*/ 0 h 1720853"/>
              <a:gd name="connsiteX23" fmla="*/ 1716029 w 1716115"/>
              <a:gd name="connsiteY23" fmla="*/ 1329184 h 1720853"/>
              <a:gd name="connsiteX24" fmla="*/ 1716029 w 1716115"/>
              <a:gd name="connsiteY24" fmla="*/ 1346223 h 1720853"/>
              <a:gd name="connsiteX25" fmla="*/ 1716114 w 1716115"/>
              <a:gd name="connsiteY25" fmla="*/ 1346308 h 1720853"/>
              <a:gd name="connsiteX26" fmla="*/ 373512 w 1716115"/>
              <a:gd name="connsiteY26" fmla="*/ 0 h 1720853"/>
              <a:gd name="connsiteX27" fmla="*/ 466953 w 1716115"/>
              <a:gd name="connsiteY27" fmla="*/ 0 h 1720853"/>
              <a:gd name="connsiteX28" fmla="*/ 483944 w 1716115"/>
              <a:gd name="connsiteY28" fmla="*/ 0 h 1720853"/>
              <a:gd name="connsiteX29" fmla="*/ 1716110 w 1716115"/>
              <a:gd name="connsiteY29" fmla="*/ 1235573 h 1720853"/>
              <a:gd name="connsiteX30" fmla="*/ 1716110 w 1716115"/>
              <a:gd name="connsiteY30" fmla="*/ 1252607 h 1720853"/>
              <a:gd name="connsiteX31" fmla="*/ 466953 w 1716115"/>
              <a:gd name="connsiteY31" fmla="*/ 0 h 1720853"/>
              <a:gd name="connsiteX32" fmla="*/ 560310 w 1716115"/>
              <a:gd name="connsiteY32" fmla="*/ 0 h 1720853"/>
              <a:gd name="connsiteX33" fmla="*/ 577297 w 1716115"/>
              <a:gd name="connsiteY33" fmla="*/ 0 h 1720853"/>
              <a:gd name="connsiteX34" fmla="*/ 1716109 w 1716115"/>
              <a:gd name="connsiteY34" fmla="*/ 1141957 h 1720853"/>
              <a:gd name="connsiteX35" fmla="*/ 1716109 w 1716115"/>
              <a:gd name="connsiteY35" fmla="*/ 1158991 h 1720853"/>
              <a:gd name="connsiteX36" fmla="*/ 560310 w 1716115"/>
              <a:gd name="connsiteY36" fmla="*/ 0 h 1720853"/>
              <a:gd name="connsiteX37" fmla="*/ 653668 w 1716115"/>
              <a:gd name="connsiteY37" fmla="*/ 0 h 1720853"/>
              <a:gd name="connsiteX38" fmla="*/ 670655 w 1716115"/>
              <a:gd name="connsiteY38" fmla="*/ 0 h 1720853"/>
              <a:gd name="connsiteX39" fmla="*/ 1716029 w 1716115"/>
              <a:gd name="connsiteY39" fmla="*/ 1048255 h 1720853"/>
              <a:gd name="connsiteX40" fmla="*/ 1716029 w 1716115"/>
              <a:gd name="connsiteY40" fmla="*/ 1065294 h 1720853"/>
              <a:gd name="connsiteX41" fmla="*/ 1716114 w 1716115"/>
              <a:gd name="connsiteY41" fmla="*/ 1065380 h 1720853"/>
              <a:gd name="connsiteX42" fmla="*/ 653668 w 1716115"/>
              <a:gd name="connsiteY42" fmla="*/ 0 h 1720853"/>
              <a:gd name="connsiteX43" fmla="*/ 747112 w 1716115"/>
              <a:gd name="connsiteY43" fmla="*/ 0 h 1720853"/>
              <a:gd name="connsiteX44" fmla="*/ 764104 w 1716115"/>
              <a:gd name="connsiteY44" fmla="*/ 0 h 1720853"/>
              <a:gd name="connsiteX45" fmla="*/ 1716115 w 1716115"/>
              <a:gd name="connsiteY45" fmla="*/ 954644 h 1720853"/>
              <a:gd name="connsiteX46" fmla="*/ 1716115 w 1716115"/>
              <a:gd name="connsiteY46" fmla="*/ 971678 h 1720853"/>
              <a:gd name="connsiteX47" fmla="*/ 747112 w 1716115"/>
              <a:gd name="connsiteY47" fmla="*/ 0 h 1720853"/>
              <a:gd name="connsiteX48" fmla="*/ 840465 w 1716115"/>
              <a:gd name="connsiteY48" fmla="*/ 0 h 1720853"/>
              <a:gd name="connsiteX49" fmla="*/ 857452 w 1716115"/>
              <a:gd name="connsiteY49" fmla="*/ 0 h 1720853"/>
              <a:gd name="connsiteX50" fmla="*/ 1716109 w 1716115"/>
              <a:gd name="connsiteY50" fmla="*/ 861028 h 1720853"/>
              <a:gd name="connsiteX51" fmla="*/ 1716109 w 1716115"/>
              <a:gd name="connsiteY51" fmla="*/ 878062 h 1720853"/>
              <a:gd name="connsiteX52" fmla="*/ 840465 w 1716115"/>
              <a:gd name="connsiteY52" fmla="*/ 0 h 1720853"/>
              <a:gd name="connsiteX53" fmla="*/ 933823 w 1716115"/>
              <a:gd name="connsiteY53" fmla="*/ 0 h 1720853"/>
              <a:gd name="connsiteX54" fmla="*/ 950810 w 1716115"/>
              <a:gd name="connsiteY54" fmla="*/ 0 h 1720853"/>
              <a:gd name="connsiteX55" fmla="*/ 1716114 w 1716115"/>
              <a:gd name="connsiteY55" fmla="*/ 767327 h 1720853"/>
              <a:gd name="connsiteX56" fmla="*/ 1716114 w 1716115"/>
              <a:gd name="connsiteY56" fmla="*/ 784366 h 1720853"/>
              <a:gd name="connsiteX57" fmla="*/ 1716114 w 1716115"/>
              <a:gd name="connsiteY57" fmla="*/ 784451 h 1720853"/>
              <a:gd name="connsiteX58" fmla="*/ 933823 w 1716115"/>
              <a:gd name="connsiteY58" fmla="*/ 0 h 1720853"/>
              <a:gd name="connsiteX59" fmla="*/ 1027262 w 1716115"/>
              <a:gd name="connsiteY59" fmla="*/ 0 h 1720853"/>
              <a:gd name="connsiteX60" fmla="*/ 1044254 w 1716115"/>
              <a:gd name="connsiteY60" fmla="*/ 0 h 1720853"/>
              <a:gd name="connsiteX61" fmla="*/ 1716110 w 1716115"/>
              <a:gd name="connsiteY61" fmla="*/ 673716 h 1720853"/>
              <a:gd name="connsiteX62" fmla="*/ 1716110 w 1716115"/>
              <a:gd name="connsiteY62" fmla="*/ 690750 h 1720853"/>
              <a:gd name="connsiteX63" fmla="*/ 1027262 w 1716115"/>
              <a:gd name="connsiteY63" fmla="*/ 0 h 1720853"/>
              <a:gd name="connsiteX64" fmla="*/ 1120625 w 1716115"/>
              <a:gd name="connsiteY64" fmla="*/ 0 h 1720853"/>
              <a:gd name="connsiteX65" fmla="*/ 1137612 w 1716115"/>
              <a:gd name="connsiteY65" fmla="*/ 0 h 1720853"/>
              <a:gd name="connsiteX66" fmla="*/ 1716115 w 1716115"/>
              <a:gd name="connsiteY66" fmla="*/ 580100 h 1720853"/>
              <a:gd name="connsiteX67" fmla="*/ 1716115 w 1716115"/>
              <a:gd name="connsiteY67" fmla="*/ 597134 h 1720853"/>
              <a:gd name="connsiteX68" fmla="*/ 1120625 w 1716115"/>
              <a:gd name="connsiteY68" fmla="*/ 0 h 1720853"/>
              <a:gd name="connsiteX69" fmla="*/ 1213978 w 1716115"/>
              <a:gd name="connsiteY69" fmla="*/ 0 h 1720853"/>
              <a:gd name="connsiteX70" fmla="*/ 1230965 w 1716115"/>
              <a:gd name="connsiteY70" fmla="*/ 0 h 1720853"/>
              <a:gd name="connsiteX71" fmla="*/ 1716109 w 1716115"/>
              <a:gd name="connsiteY71" fmla="*/ 486398 h 1720853"/>
              <a:gd name="connsiteX72" fmla="*/ 1716109 w 1716115"/>
              <a:gd name="connsiteY72" fmla="*/ 503437 h 1720853"/>
              <a:gd name="connsiteX73" fmla="*/ 1716109 w 1716115"/>
              <a:gd name="connsiteY73" fmla="*/ 503523 h 1720853"/>
              <a:gd name="connsiteX74" fmla="*/ 1213978 w 1716115"/>
              <a:gd name="connsiteY74" fmla="*/ 0 h 1720853"/>
              <a:gd name="connsiteX75" fmla="*/ 1307422 w 1716115"/>
              <a:gd name="connsiteY75" fmla="*/ 0 h 1720853"/>
              <a:gd name="connsiteX76" fmla="*/ 1324414 w 1716115"/>
              <a:gd name="connsiteY76" fmla="*/ 0 h 1720853"/>
              <a:gd name="connsiteX77" fmla="*/ 1716115 w 1716115"/>
              <a:gd name="connsiteY77" fmla="*/ 392784 h 1720853"/>
              <a:gd name="connsiteX78" fmla="*/ 1716115 w 1716115"/>
              <a:gd name="connsiteY78" fmla="*/ 409821 h 1720853"/>
              <a:gd name="connsiteX79" fmla="*/ 1307422 w 1716115"/>
              <a:gd name="connsiteY79" fmla="*/ 0 h 1720853"/>
              <a:gd name="connsiteX80" fmla="*/ 1400775 w 1716115"/>
              <a:gd name="connsiteY80" fmla="*/ 0 h 1720853"/>
              <a:gd name="connsiteX81" fmla="*/ 1417762 w 1716115"/>
              <a:gd name="connsiteY81" fmla="*/ 0 h 1720853"/>
              <a:gd name="connsiteX82" fmla="*/ 1716109 w 1716115"/>
              <a:gd name="connsiteY82" fmla="*/ 299170 h 1720853"/>
              <a:gd name="connsiteX83" fmla="*/ 1716109 w 1716115"/>
              <a:gd name="connsiteY83" fmla="*/ 316207 h 1720853"/>
              <a:gd name="connsiteX84" fmla="*/ 1400775 w 1716115"/>
              <a:gd name="connsiteY84" fmla="*/ 0 h 1720853"/>
              <a:gd name="connsiteX85" fmla="*/ 1494133 w 1716115"/>
              <a:gd name="connsiteY85" fmla="*/ 0 h 1720853"/>
              <a:gd name="connsiteX86" fmla="*/ 1511120 w 1716115"/>
              <a:gd name="connsiteY86" fmla="*/ 0 h 1720853"/>
              <a:gd name="connsiteX87" fmla="*/ 1716109 w 1716115"/>
              <a:gd name="connsiteY87" fmla="*/ 205556 h 1720853"/>
              <a:gd name="connsiteX88" fmla="*/ 1716109 w 1716115"/>
              <a:gd name="connsiteY88" fmla="*/ 222592 h 1720853"/>
              <a:gd name="connsiteX89" fmla="*/ 1494133 w 1716115"/>
              <a:gd name="connsiteY89" fmla="*/ 0 h 17208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</a:cxnLst>
            <a:rect l="l" t="t" r="r" b="b"/>
            <a:pathLst>
              <a:path w="1716115" h="1720853">
                <a:moveTo>
                  <a:pt x="93358" y="0"/>
                </a:moveTo>
                <a:lnTo>
                  <a:pt x="110348" y="0"/>
                </a:lnTo>
                <a:cubicBezTo>
                  <a:pt x="110348" y="887874"/>
                  <a:pt x="830686" y="1610112"/>
                  <a:pt x="1716029" y="1610112"/>
                </a:cubicBezTo>
                <a:lnTo>
                  <a:pt x="1716029" y="1627151"/>
                </a:lnTo>
                <a:lnTo>
                  <a:pt x="1716115" y="1627237"/>
                </a:lnTo>
                <a:cubicBezTo>
                  <a:pt x="821334" y="1627237"/>
                  <a:pt x="93358" y="897252"/>
                  <a:pt x="93358" y="0"/>
                </a:cubicBezTo>
                <a:close/>
                <a:moveTo>
                  <a:pt x="0" y="0"/>
                </a:moveTo>
                <a:lnTo>
                  <a:pt x="16989" y="0"/>
                </a:lnTo>
                <a:cubicBezTo>
                  <a:pt x="16989" y="939499"/>
                  <a:pt x="779202" y="1703814"/>
                  <a:pt x="1716114" y="1703814"/>
                </a:cubicBezTo>
                <a:lnTo>
                  <a:pt x="1716114" y="1720853"/>
                </a:lnTo>
                <a:cubicBezTo>
                  <a:pt x="769850" y="1720853"/>
                  <a:pt x="0" y="948877"/>
                  <a:pt x="0" y="0"/>
                </a:cubicBezTo>
                <a:close/>
                <a:moveTo>
                  <a:pt x="186798" y="0"/>
                </a:moveTo>
                <a:lnTo>
                  <a:pt x="203788" y="0"/>
                </a:lnTo>
                <a:cubicBezTo>
                  <a:pt x="203788" y="836248"/>
                  <a:pt x="882254" y="1516501"/>
                  <a:pt x="1716109" y="1516501"/>
                </a:cubicBezTo>
                <a:lnTo>
                  <a:pt x="1716109" y="1533535"/>
                </a:lnTo>
                <a:cubicBezTo>
                  <a:pt x="872812" y="1533535"/>
                  <a:pt x="186798" y="845626"/>
                  <a:pt x="186798" y="0"/>
                </a:cubicBezTo>
                <a:close/>
                <a:moveTo>
                  <a:pt x="280155" y="0"/>
                </a:moveTo>
                <a:lnTo>
                  <a:pt x="297145" y="0"/>
                </a:lnTo>
                <a:cubicBezTo>
                  <a:pt x="297145" y="784537"/>
                  <a:pt x="933652" y="1422885"/>
                  <a:pt x="1716114" y="1422885"/>
                </a:cubicBezTo>
                <a:lnTo>
                  <a:pt x="1716114" y="1439924"/>
                </a:lnTo>
                <a:cubicBezTo>
                  <a:pt x="924300" y="1439924"/>
                  <a:pt x="280155" y="794001"/>
                  <a:pt x="280155" y="0"/>
                </a:cubicBezTo>
                <a:close/>
                <a:moveTo>
                  <a:pt x="373512" y="0"/>
                </a:moveTo>
                <a:lnTo>
                  <a:pt x="390502" y="0"/>
                </a:lnTo>
                <a:cubicBezTo>
                  <a:pt x="390502" y="732911"/>
                  <a:pt x="985135" y="1329184"/>
                  <a:pt x="1716029" y="1329184"/>
                </a:cubicBezTo>
                <a:lnTo>
                  <a:pt x="1716029" y="1346223"/>
                </a:lnTo>
                <a:lnTo>
                  <a:pt x="1716114" y="1346308"/>
                </a:lnTo>
                <a:cubicBezTo>
                  <a:pt x="975783" y="1346308"/>
                  <a:pt x="373512" y="742375"/>
                  <a:pt x="373512" y="0"/>
                </a:cubicBezTo>
                <a:close/>
                <a:moveTo>
                  <a:pt x="466953" y="0"/>
                </a:moveTo>
                <a:lnTo>
                  <a:pt x="483944" y="0"/>
                </a:lnTo>
                <a:cubicBezTo>
                  <a:pt x="483944" y="681286"/>
                  <a:pt x="1036704" y="1235573"/>
                  <a:pt x="1716110" y="1235573"/>
                </a:cubicBezTo>
                <a:lnTo>
                  <a:pt x="1716110" y="1252607"/>
                </a:lnTo>
                <a:cubicBezTo>
                  <a:pt x="1027347" y="1252607"/>
                  <a:pt x="466953" y="690664"/>
                  <a:pt x="466953" y="0"/>
                </a:cubicBezTo>
                <a:close/>
                <a:moveTo>
                  <a:pt x="560310" y="0"/>
                </a:moveTo>
                <a:lnTo>
                  <a:pt x="577297" y="0"/>
                </a:lnTo>
                <a:cubicBezTo>
                  <a:pt x="577297" y="629660"/>
                  <a:pt x="1088188" y="1141957"/>
                  <a:pt x="1716109" y="1141957"/>
                </a:cubicBezTo>
                <a:lnTo>
                  <a:pt x="1716109" y="1158991"/>
                </a:lnTo>
                <a:cubicBezTo>
                  <a:pt x="1078835" y="1158991"/>
                  <a:pt x="560310" y="639038"/>
                  <a:pt x="560310" y="0"/>
                </a:cubicBezTo>
                <a:close/>
                <a:moveTo>
                  <a:pt x="653668" y="0"/>
                </a:moveTo>
                <a:lnTo>
                  <a:pt x="670655" y="0"/>
                </a:lnTo>
                <a:cubicBezTo>
                  <a:pt x="670655" y="578035"/>
                  <a:pt x="1139586" y="1048255"/>
                  <a:pt x="1716029" y="1048255"/>
                </a:cubicBezTo>
                <a:lnTo>
                  <a:pt x="1716029" y="1065294"/>
                </a:lnTo>
                <a:lnTo>
                  <a:pt x="1716114" y="1065380"/>
                </a:lnTo>
                <a:cubicBezTo>
                  <a:pt x="1130319" y="1065380"/>
                  <a:pt x="653668" y="587499"/>
                  <a:pt x="653668" y="0"/>
                </a:cubicBezTo>
                <a:close/>
                <a:moveTo>
                  <a:pt x="747112" y="0"/>
                </a:moveTo>
                <a:lnTo>
                  <a:pt x="764104" y="0"/>
                </a:lnTo>
                <a:cubicBezTo>
                  <a:pt x="764104" y="526409"/>
                  <a:pt x="1191155" y="954644"/>
                  <a:pt x="1716115" y="954644"/>
                </a:cubicBezTo>
                <a:lnTo>
                  <a:pt x="1716115" y="971678"/>
                </a:lnTo>
                <a:cubicBezTo>
                  <a:pt x="1181802" y="971678"/>
                  <a:pt x="747112" y="535787"/>
                  <a:pt x="747112" y="0"/>
                </a:cubicBezTo>
                <a:close/>
                <a:moveTo>
                  <a:pt x="840465" y="0"/>
                </a:moveTo>
                <a:lnTo>
                  <a:pt x="857452" y="0"/>
                </a:lnTo>
                <a:cubicBezTo>
                  <a:pt x="857452" y="474783"/>
                  <a:pt x="1242638" y="861028"/>
                  <a:pt x="1716109" y="861028"/>
                </a:cubicBezTo>
                <a:lnTo>
                  <a:pt x="1716109" y="878062"/>
                </a:lnTo>
                <a:cubicBezTo>
                  <a:pt x="1233281" y="878062"/>
                  <a:pt x="840465" y="484162"/>
                  <a:pt x="840465" y="0"/>
                </a:cubicBezTo>
                <a:close/>
                <a:moveTo>
                  <a:pt x="933823" y="0"/>
                </a:moveTo>
                <a:lnTo>
                  <a:pt x="950810" y="0"/>
                </a:lnTo>
                <a:cubicBezTo>
                  <a:pt x="950810" y="423157"/>
                  <a:pt x="1294121" y="767327"/>
                  <a:pt x="1716114" y="767327"/>
                </a:cubicBezTo>
                <a:lnTo>
                  <a:pt x="1716114" y="784366"/>
                </a:lnTo>
                <a:lnTo>
                  <a:pt x="1716114" y="784451"/>
                </a:lnTo>
                <a:cubicBezTo>
                  <a:pt x="1284769" y="784451"/>
                  <a:pt x="933823" y="432536"/>
                  <a:pt x="933823" y="0"/>
                </a:cubicBezTo>
                <a:close/>
                <a:moveTo>
                  <a:pt x="1027262" y="0"/>
                </a:moveTo>
                <a:lnTo>
                  <a:pt x="1044254" y="0"/>
                </a:lnTo>
                <a:cubicBezTo>
                  <a:pt x="1044254" y="371532"/>
                  <a:pt x="1345685" y="673716"/>
                  <a:pt x="1716110" y="673716"/>
                </a:cubicBezTo>
                <a:lnTo>
                  <a:pt x="1716110" y="690750"/>
                </a:lnTo>
                <a:cubicBezTo>
                  <a:pt x="1336248" y="690750"/>
                  <a:pt x="1027262" y="380824"/>
                  <a:pt x="1027262" y="0"/>
                </a:cubicBezTo>
                <a:close/>
                <a:moveTo>
                  <a:pt x="1120625" y="0"/>
                </a:moveTo>
                <a:lnTo>
                  <a:pt x="1137612" y="0"/>
                </a:lnTo>
                <a:cubicBezTo>
                  <a:pt x="1137612" y="319820"/>
                  <a:pt x="1397088" y="580100"/>
                  <a:pt x="1716115" y="580100"/>
                </a:cubicBezTo>
                <a:lnTo>
                  <a:pt x="1716115" y="597134"/>
                </a:lnTo>
                <a:cubicBezTo>
                  <a:pt x="1387736" y="597134"/>
                  <a:pt x="1120625" y="329285"/>
                  <a:pt x="1120625" y="0"/>
                </a:cubicBezTo>
                <a:close/>
                <a:moveTo>
                  <a:pt x="1213978" y="0"/>
                </a:moveTo>
                <a:lnTo>
                  <a:pt x="1230965" y="0"/>
                </a:lnTo>
                <a:cubicBezTo>
                  <a:pt x="1230965" y="268195"/>
                  <a:pt x="1448571" y="486398"/>
                  <a:pt x="1716109" y="486398"/>
                </a:cubicBezTo>
                <a:lnTo>
                  <a:pt x="1716109" y="503437"/>
                </a:lnTo>
                <a:lnTo>
                  <a:pt x="1716109" y="503523"/>
                </a:lnTo>
                <a:cubicBezTo>
                  <a:pt x="1439214" y="503523"/>
                  <a:pt x="1213978" y="277659"/>
                  <a:pt x="1213978" y="0"/>
                </a:cubicBezTo>
                <a:close/>
                <a:moveTo>
                  <a:pt x="1307422" y="0"/>
                </a:moveTo>
                <a:lnTo>
                  <a:pt x="1324414" y="0"/>
                </a:lnTo>
                <a:cubicBezTo>
                  <a:pt x="1324414" y="216569"/>
                  <a:pt x="1500141" y="392784"/>
                  <a:pt x="1716115" y="392784"/>
                </a:cubicBezTo>
                <a:lnTo>
                  <a:pt x="1716115" y="409821"/>
                </a:lnTo>
                <a:cubicBezTo>
                  <a:pt x="1490703" y="409821"/>
                  <a:pt x="1307422" y="225948"/>
                  <a:pt x="1307422" y="0"/>
                </a:cubicBezTo>
                <a:close/>
                <a:moveTo>
                  <a:pt x="1400775" y="0"/>
                </a:moveTo>
                <a:lnTo>
                  <a:pt x="1417762" y="0"/>
                </a:lnTo>
                <a:cubicBezTo>
                  <a:pt x="1417762" y="164944"/>
                  <a:pt x="1551619" y="299170"/>
                  <a:pt x="1716109" y="299170"/>
                </a:cubicBezTo>
                <a:lnTo>
                  <a:pt x="1716109" y="316207"/>
                </a:lnTo>
                <a:cubicBezTo>
                  <a:pt x="1542266" y="316207"/>
                  <a:pt x="1400775" y="174322"/>
                  <a:pt x="1400775" y="0"/>
                </a:cubicBezTo>
                <a:close/>
                <a:moveTo>
                  <a:pt x="1494133" y="0"/>
                </a:moveTo>
                <a:lnTo>
                  <a:pt x="1511120" y="0"/>
                </a:lnTo>
                <a:cubicBezTo>
                  <a:pt x="1511120" y="113318"/>
                  <a:pt x="1603017" y="205556"/>
                  <a:pt x="1716109" y="205556"/>
                </a:cubicBezTo>
                <a:lnTo>
                  <a:pt x="1716109" y="222592"/>
                </a:lnTo>
                <a:cubicBezTo>
                  <a:pt x="1593750" y="222592"/>
                  <a:pt x="1494133" y="122783"/>
                  <a:pt x="1494133" y="0"/>
                </a:cubicBezTo>
                <a:close/>
              </a:path>
            </a:pathLst>
          </a:custGeom>
          <a:solidFill>
            <a:schemeClr val="bg1">
              <a:alpha val="99000"/>
            </a:schemeClr>
          </a:solidFill>
          <a:ln w="4723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14" name="Image 5" descr="preencoded.png">
            <a:extLst>
              <a:ext uri="{FF2B5EF4-FFF2-40B4-BE49-F238E27FC236}">
                <a16:creationId xmlns:a16="http://schemas.microsoft.com/office/drawing/2014/main" id="{2E2D427B-2F4E-C966-84EE-38C90F3CE253}"/>
              </a:ext>
            </a:extLst>
          </p:cNvPr>
          <p:cNvSpPr/>
          <p:nvPr userDrawn="1"/>
        </p:nvSpPr>
        <p:spPr>
          <a:xfrm>
            <a:off x="-5568" y="3440504"/>
            <a:ext cx="3443288" cy="3448050"/>
          </a:xfrm>
          <a:custGeom>
            <a:avLst/>
            <a:gdLst>
              <a:gd name="connsiteX0" fmla="*/ 1721644 w 3443288"/>
              <a:gd name="connsiteY0" fmla="*/ 3448051 h 3448050"/>
              <a:gd name="connsiteX1" fmla="*/ 3443288 w 3443288"/>
              <a:gd name="connsiteY1" fmla="*/ 1724025 h 3448050"/>
              <a:gd name="connsiteX2" fmla="*/ 1721644 w 3443288"/>
              <a:gd name="connsiteY2" fmla="*/ 0 h 3448050"/>
              <a:gd name="connsiteX3" fmla="*/ 0 w 3443288"/>
              <a:gd name="connsiteY3" fmla="*/ 1724025 h 3448050"/>
              <a:gd name="connsiteX4" fmla="*/ 1721644 w 3443288"/>
              <a:gd name="connsiteY4" fmla="*/ 3448051 h 3448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43288" h="3448050">
                <a:moveTo>
                  <a:pt x="1721644" y="3448051"/>
                </a:moveTo>
                <a:cubicBezTo>
                  <a:pt x="2672482" y="3448051"/>
                  <a:pt x="3443288" y="2676178"/>
                  <a:pt x="3443288" y="1724025"/>
                </a:cubicBezTo>
                <a:cubicBezTo>
                  <a:pt x="3443288" y="771873"/>
                  <a:pt x="2672482" y="0"/>
                  <a:pt x="1721644" y="0"/>
                </a:cubicBezTo>
                <a:cubicBezTo>
                  <a:pt x="770806" y="0"/>
                  <a:pt x="0" y="771873"/>
                  <a:pt x="0" y="1724025"/>
                </a:cubicBezTo>
                <a:cubicBezTo>
                  <a:pt x="0" y="2676178"/>
                  <a:pt x="770806" y="3448051"/>
                  <a:pt x="1721644" y="3448051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/>
              </a:gs>
              <a:gs pos="100000">
                <a:schemeClr val="accent1"/>
              </a:gs>
            </a:gsLst>
            <a:lin ang="5400000" scaled="1"/>
            <a:tileRect/>
          </a:gradFill>
          <a:ln w="4756" cap="flat">
            <a:noFill/>
            <a:prstDash val="solid"/>
            <a:miter/>
          </a:ln>
        </p:spPr>
        <p:txBody>
          <a:bodyPr rtlCol="0" anchor="ctr">
            <a:noAutofit/>
          </a:bodyPr>
          <a:lstStyle/>
          <a:p>
            <a:endParaRPr lang="en-US" dirty="0"/>
          </a:p>
        </p:txBody>
      </p:sp>
      <p:pic>
        <p:nvPicPr>
          <p:cNvPr id="16" name="Image 6" descr="preencoded.png">
            <a:extLst>
              <a:ext uri="{FF2B5EF4-FFF2-40B4-BE49-F238E27FC236}">
                <a16:creationId xmlns:a16="http://schemas.microsoft.com/office/drawing/2014/main" id="{40AEE91F-2E48-5C64-FE6D-0C16E1FB37D4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1718457" y="3440504"/>
            <a:ext cx="1719263" cy="1724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083212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/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5B48E1D7-CB72-670F-D89F-A3771AA6E37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639" y="0"/>
            <a:ext cx="12180722" cy="6858000"/>
          </a:xfrm>
          <a:prstGeom prst="rect">
            <a:avLst/>
          </a:prstGeom>
        </p:spPr>
      </p:pic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  <p:sp>
        <p:nvSpPr>
          <p:cNvPr id="18" name="Title 19">
            <a:extLst>
              <a:ext uri="{FF2B5EF4-FFF2-40B4-BE49-F238E27FC236}">
                <a16:creationId xmlns:a16="http://schemas.microsoft.com/office/drawing/2014/main" id="{9CBE0ADC-7FA0-F7E3-96EF-BBACB6A907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86784" y="1243584"/>
            <a:ext cx="8165592" cy="768096"/>
          </a:xfrm>
        </p:spPr>
        <p:txBody>
          <a:bodyPr anchor="b">
            <a:noAutofit/>
          </a:bodyPr>
          <a:lstStyle>
            <a:lvl1pPr algn="l">
              <a:lnSpc>
                <a:spcPct val="100000"/>
              </a:lnSpc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Content Placeholder 3">
            <a:extLst>
              <a:ext uri="{FF2B5EF4-FFF2-40B4-BE49-F238E27FC236}">
                <a16:creationId xmlns:a16="http://schemas.microsoft.com/office/drawing/2014/main" id="{0F9C0517-D83A-CC55-35B8-B2F990C96D3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685032" y="2255520"/>
            <a:ext cx="3741928" cy="4306380"/>
          </a:xfrm>
        </p:spPr>
        <p:txBody>
          <a:bodyPr lIns="45720" rIns="45720" bIns="45720">
            <a:noAutofit/>
          </a:bodyPr>
          <a:lstStyle>
            <a:lvl1pPr>
              <a:defRPr sz="1500"/>
            </a:lvl1pPr>
            <a:lvl2pPr>
              <a:defRPr sz="13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0" name="Content Placeholder 5">
            <a:extLst>
              <a:ext uri="{FF2B5EF4-FFF2-40B4-BE49-F238E27FC236}">
                <a16:creationId xmlns:a16="http://schemas.microsoft.com/office/drawing/2014/main" id="{CF8BFBBE-0EAE-B647-2648-A5FB0094BF6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7754112" y="2255520"/>
            <a:ext cx="3741928" cy="4306380"/>
          </a:xfrm>
        </p:spPr>
        <p:txBody>
          <a:bodyPr lIns="45720" rIns="45720" bIns="45720">
            <a:noAutofit/>
          </a:bodyPr>
          <a:lstStyle>
            <a:lvl1pPr>
              <a:defRPr sz="1500"/>
            </a:lvl1pPr>
            <a:lvl2pPr>
              <a:defRPr sz="13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7A9A6DA0-D535-2EEF-614D-90D87E303FFA}"/>
              </a:ext>
            </a:extLst>
          </p:cNvPr>
          <p:cNvSpPr/>
          <p:nvPr userDrawn="1"/>
        </p:nvSpPr>
        <p:spPr>
          <a:xfrm>
            <a:off x="1721621" y="-2784"/>
            <a:ext cx="1716115" cy="1720853"/>
          </a:xfrm>
          <a:custGeom>
            <a:avLst/>
            <a:gdLst>
              <a:gd name="connsiteX0" fmla="*/ 93358 w 1716115"/>
              <a:gd name="connsiteY0" fmla="*/ 0 h 1720853"/>
              <a:gd name="connsiteX1" fmla="*/ 110348 w 1716115"/>
              <a:gd name="connsiteY1" fmla="*/ 0 h 1720853"/>
              <a:gd name="connsiteX2" fmla="*/ 1716029 w 1716115"/>
              <a:gd name="connsiteY2" fmla="*/ 1610112 h 1720853"/>
              <a:gd name="connsiteX3" fmla="*/ 1716029 w 1716115"/>
              <a:gd name="connsiteY3" fmla="*/ 1627151 h 1720853"/>
              <a:gd name="connsiteX4" fmla="*/ 1716115 w 1716115"/>
              <a:gd name="connsiteY4" fmla="*/ 1627237 h 1720853"/>
              <a:gd name="connsiteX5" fmla="*/ 93358 w 1716115"/>
              <a:gd name="connsiteY5" fmla="*/ 0 h 1720853"/>
              <a:gd name="connsiteX6" fmla="*/ 0 w 1716115"/>
              <a:gd name="connsiteY6" fmla="*/ 0 h 1720853"/>
              <a:gd name="connsiteX7" fmla="*/ 16989 w 1716115"/>
              <a:gd name="connsiteY7" fmla="*/ 0 h 1720853"/>
              <a:gd name="connsiteX8" fmla="*/ 1716114 w 1716115"/>
              <a:gd name="connsiteY8" fmla="*/ 1703814 h 1720853"/>
              <a:gd name="connsiteX9" fmla="*/ 1716114 w 1716115"/>
              <a:gd name="connsiteY9" fmla="*/ 1720853 h 1720853"/>
              <a:gd name="connsiteX10" fmla="*/ 0 w 1716115"/>
              <a:gd name="connsiteY10" fmla="*/ 0 h 1720853"/>
              <a:gd name="connsiteX11" fmla="*/ 186798 w 1716115"/>
              <a:gd name="connsiteY11" fmla="*/ 0 h 1720853"/>
              <a:gd name="connsiteX12" fmla="*/ 203788 w 1716115"/>
              <a:gd name="connsiteY12" fmla="*/ 0 h 1720853"/>
              <a:gd name="connsiteX13" fmla="*/ 1716109 w 1716115"/>
              <a:gd name="connsiteY13" fmla="*/ 1516501 h 1720853"/>
              <a:gd name="connsiteX14" fmla="*/ 1716109 w 1716115"/>
              <a:gd name="connsiteY14" fmla="*/ 1533535 h 1720853"/>
              <a:gd name="connsiteX15" fmla="*/ 186798 w 1716115"/>
              <a:gd name="connsiteY15" fmla="*/ 0 h 1720853"/>
              <a:gd name="connsiteX16" fmla="*/ 280155 w 1716115"/>
              <a:gd name="connsiteY16" fmla="*/ 0 h 1720853"/>
              <a:gd name="connsiteX17" fmla="*/ 297145 w 1716115"/>
              <a:gd name="connsiteY17" fmla="*/ 0 h 1720853"/>
              <a:gd name="connsiteX18" fmla="*/ 1716114 w 1716115"/>
              <a:gd name="connsiteY18" fmla="*/ 1422885 h 1720853"/>
              <a:gd name="connsiteX19" fmla="*/ 1716114 w 1716115"/>
              <a:gd name="connsiteY19" fmla="*/ 1439924 h 1720853"/>
              <a:gd name="connsiteX20" fmla="*/ 280155 w 1716115"/>
              <a:gd name="connsiteY20" fmla="*/ 0 h 1720853"/>
              <a:gd name="connsiteX21" fmla="*/ 373512 w 1716115"/>
              <a:gd name="connsiteY21" fmla="*/ 0 h 1720853"/>
              <a:gd name="connsiteX22" fmla="*/ 390502 w 1716115"/>
              <a:gd name="connsiteY22" fmla="*/ 0 h 1720853"/>
              <a:gd name="connsiteX23" fmla="*/ 1716029 w 1716115"/>
              <a:gd name="connsiteY23" fmla="*/ 1329184 h 1720853"/>
              <a:gd name="connsiteX24" fmla="*/ 1716029 w 1716115"/>
              <a:gd name="connsiteY24" fmla="*/ 1346223 h 1720853"/>
              <a:gd name="connsiteX25" fmla="*/ 1716114 w 1716115"/>
              <a:gd name="connsiteY25" fmla="*/ 1346308 h 1720853"/>
              <a:gd name="connsiteX26" fmla="*/ 373512 w 1716115"/>
              <a:gd name="connsiteY26" fmla="*/ 0 h 1720853"/>
              <a:gd name="connsiteX27" fmla="*/ 466953 w 1716115"/>
              <a:gd name="connsiteY27" fmla="*/ 0 h 1720853"/>
              <a:gd name="connsiteX28" fmla="*/ 483944 w 1716115"/>
              <a:gd name="connsiteY28" fmla="*/ 0 h 1720853"/>
              <a:gd name="connsiteX29" fmla="*/ 1716110 w 1716115"/>
              <a:gd name="connsiteY29" fmla="*/ 1235573 h 1720853"/>
              <a:gd name="connsiteX30" fmla="*/ 1716110 w 1716115"/>
              <a:gd name="connsiteY30" fmla="*/ 1252607 h 1720853"/>
              <a:gd name="connsiteX31" fmla="*/ 466953 w 1716115"/>
              <a:gd name="connsiteY31" fmla="*/ 0 h 1720853"/>
              <a:gd name="connsiteX32" fmla="*/ 560310 w 1716115"/>
              <a:gd name="connsiteY32" fmla="*/ 0 h 1720853"/>
              <a:gd name="connsiteX33" fmla="*/ 577297 w 1716115"/>
              <a:gd name="connsiteY33" fmla="*/ 0 h 1720853"/>
              <a:gd name="connsiteX34" fmla="*/ 1716109 w 1716115"/>
              <a:gd name="connsiteY34" fmla="*/ 1141957 h 1720853"/>
              <a:gd name="connsiteX35" fmla="*/ 1716109 w 1716115"/>
              <a:gd name="connsiteY35" fmla="*/ 1158991 h 1720853"/>
              <a:gd name="connsiteX36" fmla="*/ 560310 w 1716115"/>
              <a:gd name="connsiteY36" fmla="*/ 0 h 1720853"/>
              <a:gd name="connsiteX37" fmla="*/ 653668 w 1716115"/>
              <a:gd name="connsiteY37" fmla="*/ 0 h 1720853"/>
              <a:gd name="connsiteX38" fmla="*/ 670655 w 1716115"/>
              <a:gd name="connsiteY38" fmla="*/ 0 h 1720853"/>
              <a:gd name="connsiteX39" fmla="*/ 1716029 w 1716115"/>
              <a:gd name="connsiteY39" fmla="*/ 1048255 h 1720853"/>
              <a:gd name="connsiteX40" fmla="*/ 1716029 w 1716115"/>
              <a:gd name="connsiteY40" fmla="*/ 1065294 h 1720853"/>
              <a:gd name="connsiteX41" fmla="*/ 1716114 w 1716115"/>
              <a:gd name="connsiteY41" fmla="*/ 1065380 h 1720853"/>
              <a:gd name="connsiteX42" fmla="*/ 653668 w 1716115"/>
              <a:gd name="connsiteY42" fmla="*/ 0 h 1720853"/>
              <a:gd name="connsiteX43" fmla="*/ 747112 w 1716115"/>
              <a:gd name="connsiteY43" fmla="*/ 0 h 1720853"/>
              <a:gd name="connsiteX44" fmla="*/ 764104 w 1716115"/>
              <a:gd name="connsiteY44" fmla="*/ 0 h 1720853"/>
              <a:gd name="connsiteX45" fmla="*/ 1716115 w 1716115"/>
              <a:gd name="connsiteY45" fmla="*/ 954644 h 1720853"/>
              <a:gd name="connsiteX46" fmla="*/ 1716115 w 1716115"/>
              <a:gd name="connsiteY46" fmla="*/ 971678 h 1720853"/>
              <a:gd name="connsiteX47" fmla="*/ 747112 w 1716115"/>
              <a:gd name="connsiteY47" fmla="*/ 0 h 1720853"/>
              <a:gd name="connsiteX48" fmla="*/ 840465 w 1716115"/>
              <a:gd name="connsiteY48" fmla="*/ 0 h 1720853"/>
              <a:gd name="connsiteX49" fmla="*/ 857452 w 1716115"/>
              <a:gd name="connsiteY49" fmla="*/ 0 h 1720853"/>
              <a:gd name="connsiteX50" fmla="*/ 1716109 w 1716115"/>
              <a:gd name="connsiteY50" fmla="*/ 861028 h 1720853"/>
              <a:gd name="connsiteX51" fmla="*/ 1716109 w 1716115"/>
              <a:gd name="connsiteY51" fmla="*/ 878062 h 1720853"/>
              <a:gd name="connsiteX52" fmla="*/ 840465 w 1716115"/>
              <a:gd name="connsiteY52" fmla="*/ 0 h 1720853"/>
              <a:gd name="connsiteX53" fmla="*/ 933823 w 1716115"/>
              <a:gd name="connsiteY53" fmla="*/ 0 h 1720853"/>
              <a:gd name="connsiteX54" fmla="*/ 950810 w 1716115"/>
              <a:gd name="connsiteY54" fmla="*/ 0 h 1720853"/>
              <a:gd name="connsiteX55" fmla="*/ 1716114 w 1716115"/>
              <a:gd name="connsiteY55" fmla="*/ 767327 h 1720853"/>
              <a:gd name="connsiteX56" fmla="*/ 1716114 w 1716115"/>
              <a:gd name="connsiteY56" fmla="*/ 784366 h 1720853"/>
              <a:gd name="connsiteX57" fmla="*/ 1716114 w 1716115"/>
              <a:gd name="connsiteY57" fmla="*/ 784451 h 1720853"/>
              <a:gd name="connsiteX58" fmla="*/ 933823 w 1716115"/>
              <a:gd name="connsiteY58" fmla="*/ 0 h 1720853"/>
              <a:gd name="connsiteX59" fmla="*/ 1027262 w 1716115"/>
              <a:gd name="connsiteY59" fmla="*/ 0 h 1720853"/>
              <a:gd name="connsiteX60" fmla="*/ 1044254 w 1716115"/>
              <a:gd name="connsiteY60" fmla="*/ 0 h 1720853"/>
              <a:gd name="connsiteX61" fmla="*/ 1716110 w 1716115"/>
              <a:gd name="connsiteY61" fmla="*/ 673716 h 1720853"/>
              <a:gd name="connsiteX62" fmla="*/ 1716110 w 1716115"/>
              <a:gd name="connsiteY62" fmla="*/ 690750 h 1720853"/>
              <a:gd name="connsiteX63" fmla="*/ 1027262 w 1716115"/>
              <a:gd name="connsiteY63" fmla="*/ 0 h 1720853"/>
              <a:gd name="connsiteX64" fmla="*/ 1120625 w 1716115"/>
              <a:gd name="connsiteY64" fmla="*/ 0 h 1720853"/>
              <a:gd name="connsiteX65" fmla="*/ 1137612 w 1716115"/>
              <a:gd name="connsiteY65" fmla="*/ 0 h 1720853"/>
              <a:gd name="connsiteX66" fmla="*/ 1716115 w 1716115"/>
              <a:gd name="connsiteY66" fmla="*/ 580100 h 1720853"/>
              <a:gd name="connsiteX67" fmla="*/ 1716115 w 1716115"/>
              <a:gd name="connsiteY67" fmla="*/ 597134 h 1720853"/>
              <a:gd name="connsiteX68" fmla="*/ 1120625 w 1716115"/>
              <a:gd name="connsiteY68" fmla="*/ 0 h 1720853"/>
              <a:gd name="connsiteX69" fmla="*/ 1213978 w 1716115"/>
              <a:gd name="connsiteY69" fmla="*/ 0 h 1720853"/>
              <a:gd name="connsiteX70" fmla="*/ 1230965 w 1716115"/>
              <a:gd name="connsiteY70" fmla="*/ 0 h 1720853"/>
              <a:gd name="connsiteX71" fmla="*/ 1716109 w 1716115"/>
              <a:gd name="connsiteY71" fmla="*/ 486398 h 1720853"/>
              <a:gd name="connsiteX72" fmla="*/ 1716109 w 1716115"/>
              <a:gd name="connsiteY72" fmla="*/ 503437 h 1720853"/>
              <a:gd name="connsiteX73" fmla="*/ 1716109 w 1716115"/>
              <a:gd name="connsiteY73" fmla="*/ 503523 h 1720853"/>
              <a:gd name="connsiteX74" fmla="*/ 1213978 w 1716115"/>
              <a:gd name="connsiteY74" fmla="*/ 0 h 1720853"/>
              <a:gd name="connsiteX75" fmla="*/ 1307422 w 1716115"/>
              <a:gd name="connsiteY75" fmla="*/ 0 h 1720853"/>
              <a:gd name="connsiteX76" fmla="*/ 1324414 w 1716115"/>
              <a:gd name="connsiteY76" fmla="*/ 0 h 1720853"/>
              <a:gd name="connsiteX77" fmla="*/ 1716115 w 1716115"/>
              <a:gd name="connsiteY77" fmla="*/ 392784 h 1720853"/>
              <a:gd name="connsiteX78" fmla="*/ 1716115 w 1716115"/>
              <a:gd name="connsiteY78" fmla="*/ 409821 h 1720853"/>
              <a:gd name="connsiteX79" fmla="*/ 1307422 w 1716115"/>
              <a:gd name="connsiteY79" fmla="*/ 0 h 1720853"/>
              <a:gd name="connsiteX80" fmla="*/ 1400775 w 1716115"/>
              <a:gd name="connsiteY80" fmla="*/ 0 h 1720853"/>
              <a:gd name="connsiteX81" fmla="*/ 1417762 w 1716115"/>
              <a:gd name="connsiteY81" fmla="*/ 0 h 1720853"/>
              <a:gd name="connsiteX82" fmla="*/ 1716109 w 1716115"/>
              <a:gd name="connsiteY82" fmla="*/ 299170 h 1720853"/>
              <a:gd name="connsiteX83" fmla="*/ 1716109 w 1716115"/>
              <a:gd name="connsiteY83" fmla="*/ 316207 h 1720853"/>
              <a:gd name="connsiteX84" fmla="*/ 1400775 w 1716115"/>
              <a:gd name="connsiteY84" fmla="*/ 0 h 1720853"/>
              <a:gd name="connsiteX85" fmla="*/ 1494133 w 1716115"/>
              <a:gd name="connsiteY85" fmla="*/ 0 h 1720853"/>
              <a:gd name="connsiteX86" fmla="*/ 1511120 w 1716115"/>
              <a:gd name="connsiteY86" fmla="*/ 0 h 1720853"/>
              <a:gd name="connsiteX87" fmla="*/ 1716109 w 1716115"/>
              <a:gd name="connsiteY87" fmla="*/ 205556 h 1720853"/>
              <a:gd name="connsiteX88" fmla="*/ 1716109 w 1716115"/>
              <a:gd name="connsiteY88" fmla="*/ 222592 h 1720853"/>
              <a:gd name="connsiteX89" fmla="*/ 1494133 w 1716115"/>
              <a:gd name="connsiteY89" fmla="*/ 0 h 17208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</a:cxnLst>
            <a:rect l="l" t="t" r="r" b="b"/>
            <a:pathLst>
              <a:path w="1716115" h="1720853">
                <a:moveTo>
                  <a:pt x="93358" y="0"/>
                </a:moveTo>
                <a:lnTo>
                  <a:pt x="110348" y="0"/>
                </a:lnTo>
                <a:cubicBezTo>
                  <a:pt x="110348" y="887874"/>
                  <a:pt x="830686" y="1610112"/>
                  <a:pt x="1716029" y="1610112"/>
                </a:cubicBezTo>
                <a:lnTo>
                  <a:pt x="1716029" y="1627151"/>
                </a:lnTo>
                <a:lnTo>
                  <a:pt x="1716115" y="1627237"/>
                </a:lnTo>
                <a:cubicBezTo>
                  <a:pt x="821334" y="1627237"/>
                  <a:pt x="93358" y="897252"/>
                  <a:pt x="93358" y="0"/>
                </a:cubicBezTo>
                <a:close/>
                <a:moveTo>
                  <a:pt x="0" y="0"/>
                </a:moveTo>
                <a:lnTo>
                  <a:pt x="16989" y="0"/>
                </a:lnTo>
                <a:cubicBezTo>
                  <a:pt x="16989" y="939499"/>
                  <a:pt x="779202" y="1703814"/>
                  <a:pt x="1716114" y="1703814"/>
                </a:cubicBezTo>
                <a:lnTo>
                  <a:pt x="1716114" y="1720853"/>
                </a:lnTo>
                <a:cubicBezTo>
                  <a:pt x="769850" y="1720853"/>
                  <a:pt x="0" y="948877"/>
                  <a:pt x="0" y="0"/>
                </a:cubicBezTo>
                <a:close/>
                <a:moveTo>
                  <a:pt x="186798" y="0"/>
                </a:moveTo>
                <a:lnTo>
                  <a:pt x="203788" y="0"/>
                </a:lnTo>
                <a:cubicBezTo>
                  <a:pt x="203788" y="836248"/>
                  <a:pt x="882254" y="1516501"/>
                  <a:pt x="1716109" y="1516501"/>
                </a:cubicBezTo>
                <a:lnTo>
                  <a:pt x="1716109" y="1533535"/>
                </a:lnTo>
                <a:cubicBezTo>
                  <a:pt x="872812" y="1533535"/>
                  <a:pt x="186798" y="845626"/>
                  <a:pt x="186798" y="0"/>
                </a:cubicBezTo>
                <a:close/>
                <a:moveTo>
                  <a:pt x="280155" y="0"/>
                </a:moveTo>
                <a:lnTo>
                  <a:pt x="297145" y="0"/>
                </a:lnTo>
                <a:cubicBezTo>
                  <a:pt x="297145" y="784537"/>
                  <a:pt x="933652" y="1422885"/>
                  <a:pt x="1716114" y="1422885"/>
                </a:cubicBezTo>
                <a:lnTo>
                  <a:pt x="1716114" y="1439924"/>
                </a:lnTo>
                <a:cubicBezTo>
                  <a:pt x="924300" y="1439924"/>
                  <a:pt x="280155" y="794001"/>
                  <a:pt x="280155" y="0"/>
                </a:cubicBezTo>
                <a:close/>
                <a:moveTo>
                  <a:pt x="373512" y="0"/>
                </a:moveTo>
                <a:lnTo>
                  <a:pt x="390502" y="0"/>
                </a:lnTo>
                <a:cubicBezTo>
                  <a:pt x="390502" y="732911"/>
                  <a:pt x="985135" y="1329184"/>
                  <a:pt x="1716029" y="1329184"/>
                </a:cubicBezTo>
                <a:lnTo>
                  <a:pt x="1716029" y="1346223"/>
                </a:lnTo>
                <a:lnTo>
                  <a:pt x="1716114" y="1346308"/>
                </a:lnTo>
                <a:cubicBezTo>
                  <a:pt x="975783" y="1346308"/>
                  <a:pt x="373512" y="742375"/>
                  <a:pt x="373512" y="0"/>
                </a:cubicBezTo>
                <a:close/>
                <a:moveTo>
                  <a:pt x="466953" y="0"/>
                </a:moveTo>
                <a:lnTo>
                  <a:pt x="483944" y="0"/>
                </a:lnTo>
                <a:cubicBezTo>
                  <a:pt x="483944" y="681286"/>
                  <a:pt x="1036704" y="1235573"/>
                  <a:pt x="1716110" y="1235573"/>
                </a:cubicBezTo>
                <a:lnTo>
                  <a:pt x="1716110" y="1252607"/>
                </a:lnTo>
                <a:cubicBezTo>
                  <a:pt x="1027347" y="1252607"/>
                  <a:pt x="466953" y="690664"/>
                  <a:pt x="466953" y="0"/>
                </a:cubicBezTo>
                <a:close/>
                <a:moveTo>
                  <a:pt x="560310" y="0"/>
                </a:moveTo>
                <a:lnTo>
                  <a:pt x="577297" y="0"/>
                </a:lnTo>
                <a:cubicBezTo>
                  <a:pt x="577297" y="629660"/>
                  <a:pt x="1088188" y="1141957"/>
                  <a:pt x="1716109" y="1141957"/>
                </a:cubicBezTo>
                <a:lnTo>
                  <a:pt x="1716109" y="1158991"/>
                </a:lnTo>
                <a:cubicBezTo>
                  <a:pt x="1078835" y="1158991"/>
                  <a:pt x="560310" y="639038"/>
                  <a:pt x="560310" y="0"/>
                </a:cubicBezTo>
                <a:close/>
                <a:moveTo>
                  <a:pt x="653668" y="0"/>
                </a:moveTo>
                <a:lnTo>
                  <a:pt x="670655" y="0"/>
                </a:lnTo>
                <a:cubicBezTo>
                  <a:pt x="670655" y="578035"/>
                  <a:pt x="1139586" y="1048255"/>
                  <a:pt x="1716029" y="1048255"/>
                </a:cubicBezTo>
                <a:lnTo>
                  <a:pt x="1716029" y="1065294"/>
                </a:lnTo>
                <a:lnTo>
                  <a:pt x="1716114" y="1065380"/>
                </a:lnTo>
                <a:cubicBezTo>
                  <a:pt x="1130319" y="1065380"/>
                  <a:pt x="653668" y="587499"/>
                  <a:pt x="653668" y="0"/>
                </a:cubicBezTo>
                <a:close/>
                <a:moveTo>
                  <a:pt x="747112" y="0"/>
                </a:moveTo>
                <a:lnTo>
                  <a:pt x="764104" y="0"/>
                </a:lnTo>
                <a:cubicBezTo>
                  <a:pt x="764104" y="526409"/>
                  <a:pt x="1191155" y="954644"/>
                  <a:pt x="1716115" y="954644"/>
                </a:cubicBezTo>
                <a:lnTo>
                  <a:pt x="1716115" y="971678"/>
                </a:lnTo>
                <a:cubicBezTo>
                  <a:pt x="1181802" y="971678"/>
                  <a:pt x="747112" y="535787"/>
                  <a:pt x="747112" y="0"/>
                </a:cubicBezTo>
                <a:close/>
                <a:moveTo>
                  <a:pt x="840465" y="0"/>
                </a:moveTo>
                <a:lnTo>
                  <a:pt x="857452" y="0"/>
                </a:lnTo>
                <a:cubicBezTo>
                  <a:pt x="857452" y="474783"/>
                  <a:pt x="1242638" y="861028"/>
                  <a:pt x="1716109" y="861028"/>
                </a:cubicBezTo>
                <a:lnTo>
                  <a:pt x="1716109" y="878062"/>
                </a:lnTo>
                <a:cubicBezTo>
                  <a:pt x="1233281" y="878062"/>
                  <a:pt x="840465" y="484162"/>
                  <a:pt x="840465" y="0"/>
                </a:cubicBezTo>
                <a:close/>
                <a:moveTo>
                  <a:pt x="933823" y="0"/>
                </a:moveTo>
                <a:lnTo>
                  <a:pt x="950810" y="0"/>
                </a:lnTo>
                <a:cubicBezTo>
                  <a:pt x="950810" y="423157"/>
                  <a:pt x="1294121" y="767327"/>
                  <a:pt x="1716114" y="767327"/>
                </a:cubicBezTo>
                <a:lnTo>
                  <a:pt x="1716114" y="784366"/>
                </a:lnTo>
                <a:lnTo>
                  <a:pt x="1716114" y="784451"/>
                </a:lnTo>
                <a:cubicBezTo>
                  <a:pt x="1284769" y="784451"/>
                  <a:pt x="933823" y="432536"/>
                  <a:pt x="933823" y="0"/>
                </a:cubicBezTo>
                <a:close/>
                <a:moveTo>
                  <a:pt x="1027262" y="0"/>
                </a:moveTo>
                <a:lnTo>
                  <a:pt x="1044254" y="0"/>
                </a:lnTo>
                <a:cubicBezTo>
                  <a:pt x="1044254" y="371532"/>
                  <a:pt x="1345685" y="673716"/>
                  <a:pt x="1716110" y="673716"/>
                </a:cubicBezTo>
                <a:lnTo>
                  <a:pt x="1716110" y="690750"/>
                </a:lnTo>
                <a:cubicBezTo>
                  <a:pt x="1336248" y="690750"/>
                  <a:pt x="1027262" y="380824"/>
                  <a:pt x="1027262" y="0"/>
                </a:cubicBezTo>
                <a:close/>
                <a:moveTo>
                  <a:pt x="1120625" y="0"/>
                </a:moveTo>
                <a:lnTo>
                  <a:pt x="1137612" y="0"/>
                </a:lnTo>
                <a:cubicBezTo>
                  <a:pt x="1137612" y="319820"/>
                  <a:pt x="1397088" y="580100"/>
                  <a:pt x="1716115" y="580100"/>
                </a:cubicBezTo>
                <a:lnTo>
                  <a:pt x="1716115" y="597134"/>
                </a:lnTo>
                <a:cubicBezTo>
                  <a:pt x="1387736" y="597134"/>
                  <a:pt x="1120625" y="329285"/>
                  <a:pt x="1120625" y="0"/>
                </a:cubicBezTo>
                <a:close/>
                <a:moveTo>
                  <a:pt x="1213978" y="0"/>
                </a:moveTo>
                <a:lnTo>
                  <a:pt x="1230965" y="0"/>
                </a:lnTo>
                <a:cubicBezTo>
                  <a:pt x="1230965" y="268195"/>
                  <a:pt x="1448571" y="486398"/>
                  <a:pt x="1716109" y="486398"/>
                </a:cubicBezTo>
                <a:lnTo>
                  <a:pt x="1716109" y="503437"/>
                </a:lnTo>
                <a:lnTo>
                  <a:pt x="1716109" y="503523"/>
                </a:lnTo>
                <a:cubicBezTo>
                  <a:pt x="1439214" y="503523"/>
                  <a:pt x="1213978" y="277659"/>
                  <a:pt x="1213978" y="0"/>
                </a:cubicBezTo>
                <a:close/>
                <a:moveTo>
                  <a:pt x="1307422" y="0"/>
                </a:moveTo>
                <a:lnTo>
                  <a:pt x="1324414" y="0"/>
                </a:lnTo>
                <a:cubicBezTo>
                  <a:pt x="1324414" y="216569"/>
                  <a:pt x="1500141" y="392784"/>
                  <a:pt x="1716115" y="392784"/>
                </a:cubicBezTo>
                <a:lnTo>
                  <a:pt x="1716115" y="409821"/>
                </a:lnTo>
                <a:cubicBezTo>
                  <a:pt x="1490703" y="409821"/>
                  <a:pt x="1307422" y="225948"/>
                  <a:pt x="1307422" y="0"/>
                </a:cubicBezTo>
                <a:close/>
                <a:moveTo>
                  <a:pt x="1400775" y="0"/>
                </a:moveTo>
                <a:lnTo>
                  <a:pt x="1417762" y="0"/>
                </a:lnTo>
                <a:cubicBezTo>
                  <a:pt x="1417762" y="164944"/>
                  <a:pt x="1551619" y="299170"/>
                  <a:pt x="1716109" y="299170"/>
                </a:cubicBezTo>
                <a:lnTo>
                  <a:pt x="1716109" y="316207"/>
                </a:lnTo>
                <a:cubicBezTo>
                  <a:pt x="1542266" y="316207"/>
                  <a:pt x="1400775" y="174322"/>
                  <a:pt x="1400775" y="0"/>
                </a:cubicBezTo>
                <a:close/>
                <a:moveTo>
                  <a:pt x="1494133" y="0"/>
                </a:moveTo>
                <a:lnTo>
                  <a:pt x="1511120" y="0"/>
                </a:lnTo>
                <a:cubicBezTo>
                  <a:pt x="1511120" y="113318"/>
                  <a:pt x="1603017" y="205556"/>
                  <a:pt x="1716109" y="205556"/>
                </a:cubicBezTo>
                <a:lnTo>
                  <a:pt x="1716109" y="222592"/>
                </a:lnTo>
                <a:cubicBezTo>
                  <a:pt x="1593750" y="222592"/>
                  <a:pt x="1494133" y="122783"/>
                  <a:pt x="1494133" y="0"/>
                </a:cubicBezTo>
                <a:close/>
              </a:path>
            </a:pathLst>
          </a:custGeom>
          <a:solidFill>
            <a:schemeClr val="bg1">
              <a:alpha val="99000"/>
            </a:schemeClr>
          </a:solidFill>
          <a:ln w="4723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750893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: Shape 6">
            <a:extLst>
              <a:ext uri="{FF2B5EF4-FFF2-40B4-BE49-F238E27FC236}">
                <a16:creationId xmlns:a16="http://schemas.microsoft.com/office/drawing/2014/main" id="{2C6B5F91-ABF5-D0B6-E43F-40CEDC3A6DF8}"/>
              </a:ext>
            </a:extLst>
          </p:cNvPr>
          <p:cNvSpPr/>
          <p:nvPr userDrawn="1"/>
        </p:nvSpPr>
        <p:spPr>
          <a:xfrm>
            <a:off x="1" y="0"/>
            <a:ext cx="2242827" cy="2102966"/>
          </a:xfrm>
          <a:custGeom>
            <a:avLst/>
            <a:gdLst>
              <a:gd name="connsiteX0" fmla="*/ 2220549 w 2242827"/>
              <a:gd name="connsiteY0" fmla="*/ 0 h 2102966"/>
              <a:gd name="connsiteX1" fmla="*/ 2242827 w 2242827"/>
              <a:gd name="connsiteY1" fmla="*/ 0 h 2102966"/>
              <a:gd name="connsiteX2" fmla="*/ 2238641 w 2242827"/>
              <a:gd name="connsiteY2" fmla="*/ 82607 h 2102966"/>
              <a:gd name="connsiteX3" fmla="*/ 1 w 2242827"/>
              <a:gd name="connsiteY3" fmla="*/ 2102966 h 2102966"/>
              <a:gd name="connsiteX4" fmla="*/ 1 w 2242827"/>
              <a:gd name="connsiteY4" fmla="*/ 2080690 h 2102966"/>
              <a:gd name="connsiteX5" fmla="*/ 2216479 w 2242827"/>
              <a:gd name="connsiteY5" fmla="*/ 80336 h 2102966"/>
              <a:gd name="connsiteX6" fmla="*/ 2098030 w 2242827"/>
              <a:gd name="connsiteY6" fmla="*/ 0 h 2102966"/>
              <a:gd name="connsiteX7" fmla="*/ 2120412 w 2242827"/>
              <a:gd name="connsiteY7" fmla="*/ 0 h 2102966"/>
              <a:gd name="connsiteX8" fmla="*/ 2116859 w 2242827"/>
              <a:gd name="connsiteY8" fmla="*/ 70117 h 2102966"/>
              <a:gd name="connsiteX9" fmla="*/ 1 w 2242827"/>
              <a:gd name="connsiteY9" fmla="*/ 1980571 h 2102966"/>
              <a:gd name="connsiteX10" fmla="*/ 1 w 2242827"/>
              <a:gd name="connsiteY10" fmla="*/ 1958295 h 2102966"/>
              <a:gd name="connsiteX11" fmla="*/ 2094588 w 2242827"/>
              <a:gd name="connsiteY11" fmla="*/ 67938 h 2102966"/>
              <a:gd name="connsiteX12" fmla="*/ 1975608 w 2242827"/>
              <a:gd name="connsiteY12" fmla="*/ 0 h 2102966"/>
              <a:gd name="connsiteX13" fmla="*/ 1997887 w 2242827"/>
              <a:gd name="connsiteY13" fmla="*/ 0 h 2102966"/>
              <a:gd name="connsiteX14" fmla="*/ 1994968 w 2242827"/>
              <a:gd name="connsiteY14" fmla="*/ 57611 h 2102966"/>
              <a:gd name="connsiteX15" fmla="*/ 1 w 2242827"/>
              <a:gd name="connsiteY15" fmla="*/ 1858047 h 2102966"/>
              <a:gd name="connsiteX16" fmla="*/ 1 w 2242827"/>
              <a:gd name="connsiteY16" fmla="*/ 1835771 h 2102966"/>
              <a:gd name="connsiteX17" fmla="*/ 1972805 w 2242827"/>
              <a:gd name="connsiteY17" fmla="*/ 55322 h 2102966"/>
              <a:gd name="connsiteX18" fmla="*/ 1853193 w 2242827"/>
              <a:gd name="connsiteY18" fmla="*/ 0 h 2102966"/>
              <a:gd name="connsiteX19" fmla="*/ 1875472 w 2242827"/>
              <a:gd name="connsiteY19" fmla="*/ 0 h 2102966"/>
              <a:gd name="connsiteX20" fmla="*/ 1873186 w 2242827"/>
              <a:gd name="connsiteY20" fmla="*/ 45119 h 2102966"/>
              <a:gd name="connsiteX21" fmla="*/ 0 w 2242827"/>
              <a:gd name="connsiteY21" fmla="*/ 1735650 h 2102966"/>
              <a:gd name="connsiteX22" fmla="*/ 0 w 2242827"/>
              <a:gd name="connsiteY22" fmla="*/ 1713374 h 2102966"/>
              <a:gd name="connsiteX23" fmla="*/ 1851022 w 2242827"/>
              <a:gd name="connsiteY23" fmla="*/ 42848 h 2102966"/>
              <a:gd name="connsiteX24" fmla="*/ 1730668 w 2242827"/>
              <a:gd name="connsiteY24" fmla="*/ 0 h 2102966"/>
              <a:gd name="connsiteX25" fmla="*/ 1753056 w 2242827"/>
              <a:gd name="connsiteY25" fmla="*/ 0 h 2102966"/>
              <a:gd name="connsiteX26" fmla="*/ 1751404 w 2242827"/>
              <a:gd name="connsiteY26" fmla="*/ 32610 h 2102966"/>
              <a:gd name="connsiteX27" fmla="*/ 0 w 2242827"/>
              <a:gd name="connsiteY27" fmla="*/ 1613232 h 2102966"/>
              <a:gd name="connsiteX28" fmla="*/ 0 w 2242827"/>
              <a:gd name="connsiteY28" fmla="*/ 1590961 h 2102966"/>
              <a:gd name="connsiteX29" fmla="*/ 1729127 w 2242827"/>
              <a:gd name="connsiteY29" fmla="*/ 30432 h 2102966"/>
              <a:gd name="connsiteX30" fmla="*/ 1608247 w 2242827"/>
              <a:gd name="connsiteY30" fmla="*/ 0 h 2102966"/>
              <a:gd name="connsiteX31" fmla="*/ 1630525 w 2242827"/>
              <a:gd name="connsiteY31" fmla="*/ 0 h 2102966"/>
              <a:gd name="connsiteX32" fmla="*/ 1629507 w 2242827"/>
              <a:gd name="connsiteY32" fmla="*/ 20086 h 2102966"/>
              <a:gd name="connsiteX33" fmla="*/ 0 w 2242827"/>
              <a:gd name="connsiteY33" fmla="*/ 1490712 h 2102966"/>
              <a:gd name="connsiteX34" fmla="*/ 0 w 2242827"/>
              <a:gd name="connsiteY34" fmla="*/ 1468436 h 2102966"/>
              <a:gd name="connsiteX35" fmla="*/ 1607345 w 2242827"/>
              <a:gd name="connsiteY35" fmla="*/ 17816 h 2102966"/>
              <a:gd name="connsiteX36" fmla="*/ 1485833 w 2242827"/>
              <a:gd name="connsiteY36" fmla="*/ 0 h 2102966"/>
              <a:gd name="connsiteX37" fmla="*/ 1508109 w 2242827"/>
              <a:gd name="connsiteY37" fmla="*/ 0 h 2102966"/>
              <a:gd name="connsiteX38" fmla="*/ 1507724 w 2242827"/>
              <a:gd name="connsiteY38" fmla="*/ 7596 h 2102966"/>
              <a:gd name="connsiteX39" fmla="*/ 0 w 2242827"/>
              <a:gd name="connsiteY39" fmla="*/ 1368317 h 2102966"/>
              <a:gd name="connsiteX40" fmla="*/ 0 w 2242827"/>
              <a:gd name="connsiteY40" fmla="*/ 1346041 h 2102966"/>
              <a:gd name="connsiteX41" fmla="*/ 1485563 w 2242827"/>
              <a:gd name="connsiteY41" fmla="*/ 5325 h 2102966"/>
              <a:gd name="connsiteX42" fmla="*/ 1362591 w 2242827"/>
              <a:gd name="connsiteY42" fmla="*/ 0 h 2102966"/>
              <a:gd name="connsiteX43" fmla="*/ 1385194 w 2242827"/>
              <a:gd name="connsiteY43" fmla="*/ 0 h 2102966"/>
              <a:gd name="connsiteX44" fmla="*/ 1364797 w 2242827"/>
              <a:gd name="connsiteY44" fmla="*/ 133264 h 2102966"/>
              <a:gd name="connsiteX45" fmla="*/ 0 w 2242827"/>
              <a:gd name="connsiteY45" fmla="*/ 1245917 h 2102966"/>
              <a:gd name="connsiteX46" fmla="*/ 0 w 2242827"/>
              <a:gd name="connsiteY46" fmla="*/ 1223641 h 2102966"/>
              <a:gd name="connsiteX47" fmla="*/ 1342864 w 2242827"/>
              <a:gd name="connsiteY47" fmla="*/ 128894 h 2102966"/>
              <a:gd name="connsiteX48" fmla="*/ 1238878 w 2242827"/>
              <a:gd name="connsiteY48" fmla="*/ 0 h 2102966"/>
              <a:gd name="connsiteX49" fmla="*/ 1261388 w 2242827"/>
              <a:gd name="connsiteY49" fmla="*/ 0 h 2102966"/>
              <a:gd name="connsiteX50" fmla="*/ 1244763 w 2242827"/>
              <a:gd name="connsiteY50" fmla="*/ 108614 h 2102966"/>
              <a:gd name="connsiteX51" fmla="*/ 0 w 2242827"/>
              <a:gd name="connsiteY51" fmla="*/ 1123397 h 2102966"/>
              <a:gd name="connsiteX52" fmla="*/ 0 w 2242827"/>
              <a:gd name="connsiteY52" fmla="*/ 1101121 h 2102966"/>
              <a:gd name="connsiteX53" fmla="*/ 1222940 w 2242827"/>
              <a:gd name="connsiteY53" fmla="*/ 104135 h 2102966"/>
              <a:gd name="connsiteX54" fmla="*/ 1115178 w 2242827"/>
              <a:gd name="connsiteY54" fmla="*/ 0 h 2102966"/>
              <a:gd name="connsiteX55" fmla="*/ 1137688 w 2242827"/>
              <a:gd name="connsiteY55" fmla="*/ 0 h 2102966"/>
              <a:gd name="connsiteX56" fmla="*/ 1124836 w 2242827"/>
              <a:gd name="connsiteY56" fmla="*/ 83962 h 2102966"/>
              <a:gd name="connsiteX57" fmla="*/ 0 w 2242827"/>
              <a:gd name="connsiteY57" fmla="*/ 1000978 h 2102966"/>
              <a:gd name="connsiteX58" fmla="*/ 0 w 2242827"/>
              <a:gd name="connsiteY58" fmla="*/ 978703 h 2102966"/>
              <a:gd name="connsiteX59" fmla="*/ 1103012 w 2242827"/>
              <a:gd name="connsiteY59" fmla="*/ 79485 h 2102966"/>
              <a:gd name="connsiteX60" fmla="*/ 991375 w 2242827"/>
              <a:gd name="connsiteY60" fmla="*/ 0 h 2102966"/>
              <a:gd name="connsiteX61" fmla="*/ 1013997 w 2242827"/>
              <a:gd name="connsiteY61" fmla="*/ 0 h 2102966"/>
              <a:gd name="connsiteX62" fmla="*/ 1004915 w 2242827"/>
              <a:gd name="connsiteY62" fmla="*/ 59331 h 2102966"/>
              <a:gd name="connsiteX63" fmla="*/ 0 w 2242827"/>
              <a:gd name="connsiteY63" fmla="*/ 878583 h 2102966"/>
              <a:gd name="connsiteX64" fmla="*/ 0 w 2242827"/>
              <a:gd name="connsiteY64" fmla="*/ 856307 h 2102966"/>
              <a:gd name="connsiteX65" fmla="*/ 982981 w 2242827"/>
              <a:gd name="connsiteY65" fmla="*/ 54853 h 2102966"/>
              <a:gd name="connsiteX66" fmla="*/ 866108 w 2242827"/>
              <a:gd name="connsiteY66" fmla="*/ 0 h 2102966"/>
              <a:gd name="connsiteX67" fmla="*/ 888384 w 2242827"/>
              <a:gd name="connsiteY67" fmla="*/ 0 h 2102966"/>
              <a:gd name="connsiteX68" fmla="*/ 884876 w 2242827"/>
              <a:gd name="connsiteY68" fmla="*/ 34680 h 2102966"/>
              <a:gd name="connsiteX69" fmla="*/ 0 w 2242827"/>
              <a:gd name="connsiteY69" fmla="*/ 756058 h 2102966"/>
              <a:gd name="connsiteX70" fmla="*/ 0 w 2242827"/>
              <a:gd name="connsiteY70" fmla="*/ 733782 h 2102966"/>
              <a:gd name="connsiteX71" fmla="*/ 863057 w 2242827"/>
              <a:gd name="connsiteY71" fmla="*/ 30169 h 2102966"/>
              <a:gd name="connsiteX72" fmla="*/ 743692 w 2242827"/>
              <a:gd name="connsiteY72" fmla="*/ 0 h 2102966"/>
              <a:gd name="connsiteX73" fmla="*/ 765973 w 2242827"/>
              <a:gd name="connsiteY73" fmla="*/ 0 h 2102966"/>
              <a:gd name="connsiteX74" fmla="*/ 764957 w 2242827"/>
              <a:gd name="connsiteY74" fmla="*/ 10048 h 2102966"/>
              <a:gd name="connsiteX75" fmla="*/ 0 w 2242827"/>
              <a:gd name="connsiteY75" fmla="*/ 633662 h 2102966"/>
              <a:gd name="connsiteX76" fmla="*/ 0 w 2242827"/>
              <a:gd name="connsiteY76" fmla="*/ 611386 h 2102966"/>
              <a:gd name="connsiteX77" fmla="*/ 743129 w 2242827"/>
              <a:gd name="connsiteY77" fmla="*/ 5570 h 2102966"/>
              <a:gd name="connsiteX78" fmla="*/ 617163 w 2242827"/>
              <a:gd name="connsiteY78" fmla="*/ 0 h 2102966"/>
              <a:gd name="connsiteX79" fmla="*/ 640489 w 2242827"/>
              <a:gd name="connsiteY79" fmla="*/ 0 h 2102966"/>
              <a:gd name="connsiteX80" fmla="*/ 606611 w 2242827"/>
              <a:gd name="connsiteY80" fmla="*/ 108906 h 2102966"/>
              <a:gd name="connsiteX81" fmla="*/ 0 w 2242827"/>
              <a:gd name="connsiteY81" fmla="*/ 511248 h 2102966"/>
              <a:gd name="connsiteX82" fmla="*/ 0 w 2242827"/>
              <a:gd name="connsiteY82" fmla="*/ 488972 h 2102966"/>
              <a:gd name="connsiteX83" fmla="*/ 585980 w 2242827"/>
              <a:gd name="connsiteY83" fmla="*/ 100252 h 2102966"/>
              <a:gd name="connsiteX84" fmla="*/ 489561 w 2242827"/>
              <a:gd name="connsiteY84" fmla="*/ 0 h 2102966"/>
              <a:gd name="connsiteX85" fmla="*/ 512789 w 2242827"/>
              <a:gd name="connsiteY85" fmla="*/ 0 h 2102966"/>
              <a:gd name="connsiteX86" fmla="*/ 493721 w 2242827"/>
              <a:gd name="connsiteY86" fmla="*/ 61289 h 2102966"/>
              <a:gd name="connsiteX87" fmla="*/ 0 w 2242827"/>
              <a:gd name="connsiteY87" fmla="*/ 388735 h 2102966"/>
              <a:gd name="connsiteX88" fmla="*/ 0 w 2242827"/>
              <a:gd name="connsiteY88" fmla="*/ 366459 h 2102966"/>
              <a:gd name="connsiteX89" fmla="*/ 473199 w 2242827"/>
              <a:gd name="connsiteY89" fmla="*/ 52587 h 2102966"/>
              <a:gd name="connsiteX90" fmla="*/ 361966 w 2242827"/>
              <a:gd name="connsiteY90" fmla="*/ 0 h 2102966"/>
              <a:gd name="connsiteX91" fmla="*/ 385181 w 2242827"/>
              <a:gd name="connsiteY91" fmla="*/ 0 h 2102966"/>
              <a:gd name="connsiteX92" fmla="*/ 380937 w 2242827"/>
              <a:gd name="connsiteY92" fmla="*/ 13636 h 2102966"/>
              <a:gd name="connsiteX93" fmla="*/ 0 w 2242827"/>
              <a:gd name="connsiteY93" fmla="*/ 266328 h 2102966"/>
              <a:gd name="connsiteX94" fmla="*/ 0 w 2242827"/>
              <a:gd name="connsiteY94" fmla="*/ 244052 h 2102966"/>
              <a:gd name="connsiteX95" fmla="*/ 360416 w 2242827"/>
              <a:gd name="connsiteY95" fmla="*/ 4982 h 2102966"/>
              <a:gd name="connsiteX96" fmla="*/ 218905 w 2242827"/>
              <a:gd name="connsiteY96" fmla="*/ 0 h 2102966"/>
              <a:gd name="connsiteX97" fmla="*/ 249720 w 2242827"/>
              <a:gd name="connsiteY97" fmla="*/ 0 h 2102966"/>
              <a:gd name="connsiteX98" fmla="*/ 241311 w 2242827"/>
              <a:gd name="connsiteY98" fmla="*/ 15475 h 2102966"/>
              <a:gd name="connsiteX99" fmla="*/ 0 w 2242827"/>
              <a:gd name="connsiteY99" fmla="*/ 143932 h 2102966"/>
              <a:gd name="connsiteX100" fmla="*/ 0 w 2242827"/>
              <a:gd name="connsiteY100" fmla="*/ 121656 h 2102966"/>
              <a:gd name="connsiteX101" fmla="*/ 189966 w 2242827"/>
              <a:gd name="connsiteY101" fmla="*/ 42875 h 21029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</a:cxnLst>
            <a:rect l="l" t="t" r="r" b="b"/>
            <a:pathLst>
              <a:path w="2242827" h="2102966">
                <a:moveTo>
                  <a:pt x="2220549" y="0"/>
                </a:moveTo>
                <a:lnTo>
                  <a:pt x="2242827" y="0"/>
                </a:lnTo>
                <a:lnTo>
                  <a:pt x="2238641" y="82607"/>
                </a:lnTo>
                <a:cubicBezTo>
                  <a:pt x="2123193" y="1215807"/>
                  <a:pt x="1163255" y="2102966"/>
                  <a:pt x="1" y="2102966"/>
                </a:cubicBezTo>
                <a:lnTo>
                  <a:pt x="1" y="2080690"/>
                </a:lnTo>
                <a:cubicBezTo>
                  <a:pt x="1151759" y="2080690"/>
                  <a:pt x="2102176" y="1202330"/>
                  <a:pt x="2216479" y="80336"/>
                </a:cubicBezTo>
                <a:close/>
                <a:moveTo>
                  <a:pt x="2098030" y="0"/>
                </a:moveTo>
                <a:lnTo>
                  <a:pt x="2120412" y="0"/>
                </a:lnTo>
                <a:lnTo>
                  <a:pt x="2116859" y="70117"/>
                </a:lnTo>
                <a:cubicBezTo>
                  <a:pt x="2007691" y="1141666"/>
                  <a:pt x="1099966" y="1980571"/>
                  <a:pt x="1" y="1980571"/>
                </a:cubicBezTo>
                <a:lnTo>
                  <a:pt x="1" y="1958295"/>
                </a:lnTo>
                <a:cubicBezTo>
                  <a:pt x="1088470" y="1958295"/>
                  <a:pt x="1986577" y="1128187"/>
                  <a:pt x="2094588" y="67938"/>
                </a:cubicBezTo>
                <a:close/>
                <a:moveTo>
                  <a:pt x="1975608" y="0"/>
                </a:moveTo>
                <a:lnTo>
                  <a:pt x="1997887" y="0"/>
                </a:lnTo>
                <a:lnTo>
                  <a:pt x="1994968" y="57611"/>
                </a:lnTo>
                <a:cubicBezTo>
                  <a:pt x="1892090" y="1067493"/>
                  <a:pt x="1036676" y="1858047"/>
                  <a:pt x="1" y="1858047"/>
                </a:cubicBezTo>
                <a:lnTo>
                  <a:pt x="1" y="1835771"/>
                </a:lnTo>
                <a:cubicBezTo>
                  <a:pt x="1025181" y="1835771"/>
                  <a:pt x="1871073" y="1053919"/>
                  <a:pt x="1972805" y="55322"/>
                </a:cubicBezTo>
                <a:close/>
                <a:moveTo>
                  <a:pt x="1853193" y="0"/>
                </a:moveTo>
                <a:lnTo>
                  <a:pt x="1875472" y="0"/>
                </a:lnTo>
                <a:lnTo>
                  <a:pt x="1873186" y="45119"/>
                </a:lnTo>
                <a:cubicBezTo>
                  <a:pt x="1776588" y="993350"/>
                  <a:pt x="973388" y="1735650"/>
                  <a:pt x="0" y="1735650"/>
                </a:cubicBezTo>
                <a:lnTo>
                  <a:pt x="0" y="1713374"/>
                </a:lnTo>
                <a:cubicBezTo>
                  <a:pt x="961784" y="1713374"/>
                  <a:pt x="1755557" y="979877"/>
                  <a:pt x="1851022" y="42848"/>
                </a:cubicBezTo>
                <a:close/>
                <a:moveTo>
                  <a:pt x="1730668" y="0"/>
                </a:moveTo>
                <a:lnTo>
                  <a:pt x="1753056" y="0"/>
                </a:lnTo>
                <a:lnTo>
                  <a:pt x="1751404" y="32610"/>
                </a:lnTo>
                <a:cubicBezTo>
                  <a:pt x="1661086" y="919190"/>
                  <a:pt x="910098" y="1613232"/>
                  <a:pt x="0" y="1613232"/>
                </a:cubicBezTo>
                <a:lnTo>
                  <a:pt x="0" y="1590961"/>
                </a:lnTo>
                <a:cubicBezTo>
                  <a:pt x="898495" y="1590961"/>
                  <a:pt x="1639954" y="905712"/>
                  <a:pt x="1729127" y="30432"/>
                </a:cubicBezTo>
                <a:close/>
                <a:moveTo>
                  <a:pt x="1608247" y="0"/>
                </a:moveTo>
                <a:lnTo>
                  <a:pt x="1630525" y="0"/>
                </a:lnTo>
                <a:lnTo>
                  <a:pt x="1629507" y="20086"/>
                </a:lnTo>
                <a:cubicBezTo>
                  <a:pt x="1545469" y="844919"/>
                  <a:pt x="846701" y="1490712"/>
                  <a:pt x="0" y="1490712"/>
                </a:cubicBezTo>
                <a:lnTo>
                  <a:pt x="0" y="1468436"/>
                </a:lnTo>
                <a:cubicBezTo>
                  <a:pt x="835206" y="1468436"/>
                  <a:pt x="1524451" y="831445"/>
                  <a:pt x="1607345" y="17816"/>
                </a:cubicBezTo>
                <a:close/>
                <a:moveTo>
                  <a:pt x="1485833" y="0"/>
                </a:moveTo>
                <a:lnTo>
                  <a:pt x="1508109" y="0"/>
                </a:lnTo>
                <a:lnTo>
                  <a:pt x="1507724" y="7596"/>
                </a:lnTo>
                <a:cubicBezTo>
                  <a:pt x="1429966" y="770778"/>
                  <a:pt x="783416" y="1368317"/>
                  <a:pt x="0" y="1368317"/>
                </a:cubicBezTo>
                <a:lnTo>
                  <a:pt x="0" y="1346041"/>
                </a:lnTo>
                <a:cubicBezTo>
                  <a:pt x="771917" y="1346041"/>
                  <a:pt x="1408949" y="757304"/>
                  <a:pt x="1485563" y="5325"/>
                </a:cubicBezTo>
                <a:close/>
                <a:moveTo>
                  <a:pt x="1362591" y="0"/>
                </a:moveTo>
                <a:lnTo>
                  <a:pt x="1385194" y="0"/>
                </a:lnTo>
                <a:lnTo>
                  <a:pt x="1364797" y="133264"/>
                </a:lnTo>
                <a:cubicBezTo>
                  <a:pt x="1234684" y="767432"/>
                  <a:pt x="672215" y="1245917"/>
                  <a:pt x="0" y="1245917"/>
                </a:cubicBezTo>
                <a:lnTo>
                  <a:pt x="0" y="1223641"/>
                </a:lnTo>
                <a:cubicBezTo>
                  <a:pt x="661385" y="1223641"/>
                  <a:pt x="1214835" y="752908"/>
                  <a:pt x="1342864" y="128894"/>
                </a:cubicBezTo>
                <a:close/>
                <a:moveTo>
                  <a:pt x="1238878" y="0"/>
                </a:moveTo>
                <a:lnTo>
                  <a:pt x="1261388" y="0"/>
                </a:lnTo>
                <a:lnTo>
                  <a:pt x="1244763" y="108614"/>
                </a:lnTo>
                <a:cubicBezTo>
                  <a:pt x="1126083" y="687031"/>
                  <a:pt x="613049" y="1123397"/>
                  <a:pt x="0" y="1123397"/>
                </a:cubicBezTo>
                <a:lnTo>
                  <a:pt x="0" y="1101121"/>
                </a:lnTo>
                <a:cubicBezTo>
                  <a:pt x="602316" y="1101121"/>
                  <a:pt x="1106344" y="672419"/>
                  <a:pt x="1222940" y="104135"/>
                </a:cubicBezTo>
                <a:close/>
                <a:moveTo>
                  <a:pt x="1115178" y="0"/>
                </a:moveTo>
                <a:lnTo>
                  <a:pt x="1137688" y="0"/>
                </a:lnTo>
                <a:lnTo>
                  <a:pt x="1124836" y="83962"/>
                </a:lnTo>
                <a:cubicBezTo>
                  <a:pt x="1017592" y="606647"/>
                  <a:pt x="553979" y="1000978"/>
                  <a:pt x="0" y="1000978"/>
                </a:cubicBezTo>
                <a:lnTo>
                  <a:pt x="0" y="978703"/>
                </a:lnTo>
                <a:cubicBezTo>
                  <a:pt x="543246" y="978703"/>
                  <a:pt x="997852" y="592039"/>
                  <a:pt x="1103012" y="79485"/>
                </a:cubicBezTo>
                <a:close/>
                <a:moveTo>
                  <a:pt x="991375" y="0"/>
                </a:moveTo>
                <a:lnTo>
                  <a:pt x="1013997" y="0"/>
                </a:lnTo>
                <a:lnTo>
                  <a:pt x="1004915" y="59331"/>
                </a:lnTo>
                <a:cubicBezTo>
                  <a:pt x="909100" y="526286"/>
                  <a:pt x="494909" y="878583"/>
                  <a:pt x="0" y="878583"/>
                </a:cubicBezTo>
                <a:lnTo>
                  <a:pt x="0" y="856307"/>
                </a:lnTo>
                <a:cubicBezTo>
                  <a:pt x="484176" y="856307"/>
                  <a:pt x="889272" y="511676"/>
                  <a:pt x="982981" y="54853"/>
                </a:cubicBezTo>
                <a:close/>
                <a:moveTo>
                  <a:pt x="866108" y="0"/>
                </a:moveTo>
                <a:lnTo>
                  <a:pt x="888384" y="0"/>
                </a:lnTo>
                <a:lnTo>
                  <a:pt x="884876" y="34680"/>
                </a:lnTo>
                <a:cubicBezTo>
                  <a:pt x="800495" y="445883"/>
                  <a:pt x="435739" y="756058"/>
                  <a:pt x="0" y="756058"/>
                </a:cubicBezTo>
                <a:lnTo>
                  <a:pt x="0" y="733782"/>
                </a:lnTo>
                <a:cubicBezTo>
                  <a:pt x="425107" y="733782"/>
                  <a:pt x="780781" y="431187"/>
                  <a:pt x="863057" y="30169"/>
                </a:cubicBezTo>
                <a:close/>
                <a:moveTo>
                  <a:pt x="743692" y="0"/>
                </a:moveTo>
                <a:lnTo>
                  <a:pt x="765973" y="0"/>
                </a:lnTo>
                <a:lnTo>
                  <a:pt x="764957" y="10048"/>
                </a:lnTo>
                <a:cubicBezTo>
                  <a:pt x="692029" y="365521"/>
                  <a:pt x="376767" y="633662"/>
                  <a:pt x="0" y="633662"/>
                </a:cubicBezTo>
                <a:lnTo>
                  <a:pt x="0" y="611386"/>
                </a:lnTo>
                <a:cubicBezTo>
                  <a:pt x="365938" y="611386"/>
                  <a:pt x="672265" y="350911"/>
                  <a:pt x="743129" y="5570"/>
                </a:cubicBezTo>
                <a:close/>
                <a:moveTo>
                  <a:pt x="617163" y="0"/>
                </a:moveTo>
                <a:lnTo>
                  <a:pt x="640489" y="0"/>
                </a:lnTo>
                <a:lnTo>
                  <a:pt x="606611" y="108906"/>
                </a:lnTo>
                <a:cubicBezTo>
                  <a:pt x="506524" y="345128"/>
                  <a:pt x="272312" y="511248"/>
                  <a:pt x="0" y="511248"/>
                </a:cubicBezTo>
                <a:lnTo>
                  <a:pt x="0" y="488972"/>
                </a:lnTo>
                <a:cubicBezTo>
                  <a:pt x="263030" y="488972"/>
                  <a:pt x="489290" y="328485"/>
                  <a:pt x="585980" y="100252"/>
                </a:cubicBezTo>
                <a:close/>
                <a:moveTo>
                  <a:pt x="489561" y="0"/>
                </a:moveTo>
                <a:lnTo>
                  <a:pt x="512789" y="0"/>
                </a:lnTo>
                <a:lnTo>
                  <a:pt x="493721" y="61289"/>
                </a:lnTo>
                <a:cubicBezTo>
                  <a:pt x="412246" y="253561"/>
                  <a:pt x="221597" y="388735"/>
                  <a:pt x="0" y="388735"/>
                </a:cubicBezTo>
                <a:lnTo>
                  <a:pt x="0" y="366459"/>
                </a:lnTo>
                <a:cubicBezTo>
                  <a:pt x="212399" y="366459"/>
                  <a:pt x="395116" y="236854"/>
                  <a:pt x="473199" y="52587"/>
                </a:cubicBezTo>
                <a:close/>
                <a:moveTo>
                  <a:pt x="361966" y="0"/>
                </a:moveTo>
                <a:lnTo>
                  <a:pt x="385181" y="0"/>
                </a:lnTo>
                <a:lnTo>
                  <a:pt x="380937" y="13636"/>
                </a:lnTo>
                <a:cubicBezTo>
                  <a:pt x="318070" y="161973"/>
                  <a:pt x="170965" y="266328"/>
                  <a:pt x="0" y="266328"/>
                </a:cubicBezTo>
                <a:lnTo>
                  <a:pt x="0" y="244052"/>
                </a:lnTo>
                <a:cubicBezTo>
                  <a:pt x="161767" y="244052"/>
                  <a:pt x="300940" y="145329"/>
                  <a:pt x="360416" y="4982"/>
                </a:cubicBezTo>
                <a:close/>
                <a:moveTo>
                  <a:pt x="218905" y="0"/>
                </a:moveTo>
                <a:lnTo>
                  <a:pt x="249720" y="0"/>
                </a:lnTo>
                <a:lnTo>
                  <a:pt x="241311" y="15475"/>
                </a:lnTo>
                <a:cubicBezTo>
                  <a:pt x="188962" y="92909"/>
                  <a:pt x="100349" y="143932"/>
                  <a:pt x="0" y="143932"/>
                </a:cubicBezTo>
                <a:lnTo>
                  <a:pt x="0" y="121656"/>
                </a:lnTo>
                <a:cubicBezTo>
                  <a:pt x="74091" y="121656"/>
                  <a:pt x="141290" y="91533"/>
                  <a:pt x="189966" y="42875"/>
                </a:cubicBezTo>
                <a:close/>
              </a:path>
            </a:pathLst>
          </a:custGeom>
          <a:solidFill>
            <a:schemeClr val="accent3">
              <a:lumMod val="20000"/>
              <a:lumOff val="80000"/>
            </a:schemeClr>
          </a:solidFill>
          <a:ln w="4588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A52D64F1-27B6-A1E5-4F44-A6029FAB307B}"/>
              </a:ext>
            </a:extLst>
          </p:cNvPr>
          <p:cNvSpPr/>
          <p:nvPr userDrawn="1"/>
        </p:nvSpPr>
        <p:spPr>
          <a:xfrm flipH="1" flipV="1">
            <a:off x="9949173" y="4755034"/>
            <a:ext cx="2242827" cy="2102966"/>
          </a:xfrm>
          <a:custGeom>
            <a:avLst/>
            <a:gdLst>
              <a:gd name="connsiteX0" fmla="*/ 2220549 w 2242827"/>
              <a:gd name="connsiteY0" fmla="*/ 0 h 2102966"/>
              <a:gd name="connsiteX1" fmla="*/ 2242827 w 2242827"/>
              <a:gd name="connsiteY1" fmla="*/ 0 h 2102966"/>
              <a:gd name="connsiteX2" fmla="*/ 2238641 w 2242827"/>
              <a:gd name="connsiteY2" fmla="*/ 82607 h 2102966"/>
              <a:gd name="connsiteX3" fmla="*/ 1 w 2242827"/>
              <a:gd name="connsiteY3" fmla="*/ 2102966 h 2102966"/>
              <a:gd name="connsiteX4" fmla="*/ 1 w 2242827"/>
              <a:gd name="connsiteY4" fmla="*/ 2080690 h 2102966"/>
              <a:gd name="connsiteX5" fmla="*/ 2216479 w 2242827"/>
              <a:gd name="connsiteY5" fmla="*/ 80336 h 2102966"/>
              <a:gd name="connsiteX6" fmla="*/ 2098030 w 2242827"/>
              <a:gd name="connsiteY6" fmla="*/ 0 h 2102966"/>
              <a:gd name="connsiteX7" fmla="*/ 2120412 w 2242827"/>
              <a:gd name="connsiteY7" fmla="*/ 0 h 2102966"/>
              <a:gd name="connsiteX8" fmla="*/ 2116859 w 2242827"/>
              <a:gd name="connsiteY8" fmla="*/ 70117 h 2102966"/>
              <a:gd name="connsiteX9" fmla="*/ 1 w 2242827"/>
              <a:gd name="connsiteY9" fmla="*/ 1980571 h 2102966"/>
              <a:gd name="connsiteX10" fmla="*/ 1 w 2242827"/>
              <a:gd name="connsiteY10" fmla="*/ 1958295 h 2102966"/>
              <a:gd name="connsiteX11" fmla="*/ 2094588 w 2242827"/>
              <a:gd name="connsiteY11" fmla="*/ 67938 h 2102966"/>
              <a:gd name="connsiteX12" fmla="*/ 1975608 w 2242827"/>
              <a:gd name="connsiteY12" fmla="*/ 0 h 2102966"/>
              <a:gd name="connsiteX13" fmla="*/ 1997887 w 2242827"/>
              <a:gd name="connsiteY13" fmla="*/ 0 h 2102966"/>
              <a:gd name="connsiteX14" fmla="*/ 1994968 w 2242827"/>
              <a:gd name="connsiteY14" fmla="*/ 57611 h 2102966"/>
              <a:gd name="connsiteX15" fmla="*/ 1 w 2242827"/>
              <a:gd name="connsiteY15" fmla="*/ 1858047 h 2102966"/>
              <a:gd name="connsiteX16" fmla="*/ 1 w 2242827"/>
              <a:gd name="connsiteY16" fmla="*/ 1835771 h 2102966"/>
              <a:gd name="connsiteX17" fmla="*/ 1972805 w 2242827"/>
              <a:gd name="connsiteY17" fmla="*/ 55322 h 2102966"/>
              <a:gd name="connsiteX18" fmla="*/ 1853193 w 2242827"/>
              <a:gd name="connsiteY18" fmla="*/ 0 h 2102966"/>
              <a:gd name="connsiteX19" fmla="*/ 1875472 w 2242827"/>
              <a:gd name="connsiteY19" fmla="*/ 0 h 2102966"/>
              <a:gd name="connsiteX20" fmla="*/ 1873186 w 2242827"/>
              <a:gd name="connsiteY20" fmla="*/ 45119 h 2102966"/>
              <a:gd name="connsiteX21" fmla="*/ 0 w 2242827"/>
              <a:gd name="connsiteY21" fmla="*/ 1735650 h 2102966"/>
              <a:gd name="connsiteX22" fmla="*/ 0 w 2242827"/>
              <a:gd name="connsiteY22" fmla="*/ 1713374 h 2102966"/>
              <a:gd name="connsiteX23" fmla="*/ 1851022 w 2242827"/>
              <a:gd name="connsiteY23" fmla="*/ 42848 h 2102966"/>
              <a:gd name="connsiteX24" fmla="*/ 1730668 w 2242827"/>
              <a:gd name="connsiteY24" fmla="*/ 0 h 2102966"/>
              <a:gd name="connsiteX25" fmla="*/ 1753056 w 2242827"/>
              <a:gd name="connsiteY25" fmla="*/ 0 h 2102966"/>
              <a:gd name="connsiteX26" fmla="*/ 1751404 w 2242827"/>
              <a:gd name="connsiteY26" fmla="*/ 32610 h 2102966"/>
              <a:gd name="connsiteX27" fmla="*/ 0 w 2242827"/>
              <a:gd name="connsiteY27" fmla="*/ 1613232 h 2102966"/>
              <a:gd name="connsiteX28" fmla="*/ 0 w 2242827"/>
              <a:gd name="connsiteY28" fmla="*/ 1590961 h 2102966"/>
              <a:gd name="connsiteX29" fmla="*/ 1729127 w 2242827"/>
              <a:gd name="connsiteY29" fmla="*/ 30432 h 2102966"/>
              <a:gd name="connsiteX30" fmla="*/ 1608247 w 2242827"/>
              <a:gd name="connsiteY30" fmla="*/ 0 h 2102966"/>
              <a:gd name="connsiteX31" fmla="*/ 1630525 w 2242827"/>
              <a:gd name="connsiteY31" fmla="*/ 0 h 2102966"/>
              <a:gd name="connsiteX32" fmla="*/ 1629507 w 2242827"/>
              <a:gd name="connsiteY32" fmla="*/ 20086 h 2102966"/>
              <a:gd name="connsiteX33" fmla="*/ 0 w 2242827"/>
              <a:gd name="connsiteY33" fmla="*/ 1490712 h 2102966"/>
              <a:gd name="connsiteX34" fmla="*/ 0 w 2242827"/>
              <a:gd name="connsiteY34" fmla="*/ 1468436 h 2102966"/>
              <a:gd name="connsiteX35" fmla="*/ 1607345 w 2242827"/>
              <a:gd name="connsiteY35" fmla="*/ 17816 h 2102966"/>
              <a:gd name="connsiteX36" fmla="*/ 1485833 w 2242827"/>
              <a:gd name="connsiteY36" fmla="*/ 0 h 2102966"/>
              <a:gd name="connsiteX37" fmla="*/ 1508109 w 2242827"/>
              <a:gd name="connsiteY37" fmla="*/ 0 h 2102966"/>
              <a:gd name="connsiteX38" fmla="*/ 1507724 w 2242827"/>
              <a:gd name="connsiteY38" fmla="*/ 7596 h 2102966"/>
              <a:gd name="connsiteX39" fmla="*/ 0 w 2242827"/>
              <a:gd name="connsiteY39" fmla="*/ 1368317 h 2102966"/>
              <a:gd name="connsiteX40" fmla="*/ 0 w 2242827"/>
              <a:gd name="connsiteY40" fmla="*/ 1346041 h 2102966"/>
              <a:gd name="connsiteX41" fmla="*/ 1485563 w 2242827"/>
              <a:gd name="connsiteY41" fmla="*/ 5325 h 2102966"/>
              <a:gd name="connsiteX42" fmla="*/ 1362591 w 2242827"/>
              <a:gd name="connsiteY42" fmla="*/ 0 h 2102966"/>
              <a:gd name="connsiteX43" fmla="*/ 1385194 w 2242827"/>
              <a:gd name="connsiteY43" fmla="*/ 0 h 2102966"/>
              <a:gd name="connsiteX44" fmla="*/ 1364797 w 2242827"/>
              <a:gd name="connsiteY44" fmla="*/ 133264 h 2102966"/>
              <a:gd name="connsiteX45" fmla="*/ 0 w 2242827"/>
              <a:gd name="connsiteY45" fmla="*/ 1245917 h 2102966"/>
              <a:gd name="connsiteX46" fmla="*/ 0 w 2242827"/>
              <a:gd name="connsiteY46" fmla="*/ 1223641 h 2102966"/>
              <a:gd name="connsiteX47" fmla="*/ 1342864 w 2242827"/>
              <a:gd name="connsiteY47" fmla="*/ 128894 h 2102966"/>
              <a:gd name="connsiteX48" fmla="*/ 1238878 w 2242827"/>
              <a:gd name="connsiteY48" fmla="*/ 0 h 2102966"/>
              <a:gd name="connsiteX49" fmla="*/ 1261388 w 2242827"/>
              <a:gd name="connsiteY49" fmla="*/ 0 h 2102966"/>
              <a:gd name="connsiteX50" fmla="*/ 1244763 w 2242827"/>
              <a:gd name="connsiteY50" fmla="*/ 108614 h 2102966"/>
              <a:gd name="connsiteX51" fmla="*/ 0 w 2242827"/>
              <a:gd name="connsiteY51" fmla="*/ 1123397 h 2102966"/>
              <a:gd name="connsiteX52" fmla="*/ 0 w 2242827"/>
              <a:gd name="connsiteY52" fmla="*/ 1101121 h 2102966"/>
              <a:gd name="connsiteX53" fmla="*/ 1222940 w 2242827"/>
              <a:gd name="connsiteY53" fmla="*/ 104135 h 2102966"/>
              <a:gd name="connsiteX54" fmla="*/ 1115178 w 2242827"/>
              <a:gd name="connsiteY54" fmla="*/ 0 h 2102966"/>
              <a:gd name="connsiteX55" fmla="*/ 1137688 w 2242827"/>
              <a:gd name="connsiteY55" fmla="*/ 0 h 2102966"/>
              <a:gd name="connsiteX56" fmla="*/ 1124836 w 2242827"/>
              <a:gd name="connsiteY56" fmla="*/ 83962 h 2102966"/>
              <a:gd name="connsiteX57" fmla="*/ 0 w 2242827"/>
              <a:gd name="connsiteY57" fmla="*/ 1000978 h 2102966"/>
              <a:gd name="connsiteX58" fmla="*/ 0 w 2242827"/>
              <a:gd name="connsiteY58" fmla="*/ 978703 h 2102966"/>
              <a:gd name="connsiteX59" fmla="*/ 1103012 w 2242827"/>
              <a:gd name="connsiteY59" fmla="*/ 79485 h 2102966"/>
              <a:gd name="connsiteX60" fmla="*/ 991375 w 2242827"/>
              <a:gd name="connsiteY60" fmla="*/ 0 h 2102966"/>
              <a:gd name="connsiteX61" fmla="*/ 1013997 w 2242827"/>
              <a:gd name="connsiteY61" fmla="*/ 0 h 2102966"/>
              <a:gd name="connsiteX62" fmla="*/ 1004915 w 2242827"/>
              <a:gd name="connsiteY62" fmla="*/ 59331 h 2102966"/>
              <a:gd name="connsiteX63" fmla="*/ 0 w 2242827"/>
              <a:gd name="connsiteY63" fmla="*/ 878583 h 2102966"/>
              <a:gd name="connsiteX64" fmla="*/ 0 w 2242827"/>
              <a:gd name="connsiteY64" fmla="*/ 856307 h 2102966"/>
              <a:gd name="connsiteX65" fmla="*/ 982981 w 2242827"/>
              <a:gd name="connsiteY65" fmla="*/ 54853 h 2102966"/>
              <a:gd name="connsiteX66" fmla="*/ 866108 w 2242827"/>
              <a:gd name="connsiteY66" fmla="*/ 0 h 2102966"/>
              <a:gd name="connsiteX67" fmla="*/ 888384 w 2242827"/>
              <a:gd name="connsiteY67" fmla="*/ 0 h 2102966"/>
              <a:gd name="connsiteX68" fmla="*/ 884876 w 2242827"/>
              <a:gd name="connsiteY68" fmla="*/ 34680 h 2102966"/>
              <a:gd name="connsiteX69" fmla="*/ 0 w 2242827"/>
              <a:gd name="connsiteY69" fmla="*/ 756058 h 2102966"/>
              <a:gd name="connsiteX70" fmla="*/ 0 w 2242827"/>
              <a:gd name="connsiteY70" fmla="*/ 733782 h 2102966"/>
              <a:gd name="connsiteX71" fmla="*/ 863057 w 2242827"/>
              <a:gd name="connsiteY71" fmla="*/ 30169 h 2102966"/>
              <a:gd name="connsiteX72" fmla="*/ 743692 w 2242827"/>
              <a:gd name="connsiteY72" fmla="*/ 0 h 2102966"/>
              <a:gd name="connsiteX73" fmla="*/ 765973 w 2242827"/>
              <a:gd name="connsiteY73" fmla="*/ 0 h 2102966"/>
              <a:gd name="connsiteX74" fmla="*/ 764957 w 2242827"/>
              <a:gd name="connsiteY74" fmla="*/ 10048 h 2102966"/>
              <a:gd name="connsiteX75" fmla="*/ 0 w 2242827"/>
              <a:gd name="connsiteY75" fmla="*/ 633662 h 2102966"/>
              <a:gd name="connsiteX76" fmla="*/ 0 w 2242827"/>
              <a:gd name="connsiteY76" fmla="*/ 611386 h 2102966"/>
              <a:gd name="connsiteX77" fmla="*/ 743129 w 2242827"/>
              <a:gd name="connsiteY77" fmla="*/ 5570 h 2102966"/>
              <a:gd name="connsiteX78" fmla="*/ 617163 w 2242827"/>
              <a:gd name="connsiteY78" fmla="*/ 0 h 2102966"/>
              <a:gd name="connsiteX79" fmla="*/ 640489 w 2242827"/>
              <a:gd name="connsiteY79" fmla="*/ 0 h 2102966"/>
              <a:gd name="connsiteX80" fmla="*/ 606611 w 2242827"/>
              <a:gd name="connsiteY80" fmla="*/ 108906 h 2102966"/>
              <a:gd name="connsiteX81" fmla="*/ 0 w 2242827"/>
              <a:gd name="connsiteY81" fmla="*/ 511248 h 2102966"/>
              <a:gd name="connsiteX82" fmla="*/ 0 w 2242827"/>
              <a:gd name="connsiteY82" fmla="*/ 488972 h 2102966"/>
              <a:gd name="connsiteX83" fmla="*/ 585980 w 2242827"/>
              <a:gd name="connsiteY83" fmla="*/ 100252 h 2102966"/>
              <a:gd name="connsiteX84" fmla="*/ 489561 w 2242827"/>
              <a:gd name="connsiteY84" fmla="*/ 0 h 2102966"/>
              <a:gd name="connsiteX85" fmla="*/ 512789 w 2242827"/>
              <a:gd name="connsiteY85" fmla="*/ 0 h 2102966"/>
              <a:gd name="connsiteX86" fmla="*/ 493721 w 2242827"/>
              <a:gd name="connsiteY86" fmla="*/ 61289 h 2102966"/>
              <a:gd name="connsiteX87" fmla="*/ 0 w 2242827"/>
              <a:gd name="connsiteY87" fmla="*/ 388735 h 2102966"/>
              <a:gd name="connsiteX88" fmla="*/ 0 w 2242827"/>
              <a:gd name="connsiteY88" fmla="*/ 366459 h 2102966"/>
              <a:gd name="connsiteX89" fmla="*/ 473199 w 2242827"/>
              <a:gd name="connsiteY89" fmla="*/ 52587 h 2102966"/>
              <a:gd name="connsiteX90" fmla="*/ 361966 w 2242827"/>
              <a:gd name="connsiteY90" fmla="*/ 0 h 2102966"/>
              <a:gd name="connsiteX91" fmla="*/ 385181 w 2242827"/>
              <a:gd name="connsiteY91" fmla="*/ 0 h 2102966"/>
              <a:gd name="connsiteX92" fmla="*/ 380937 w 2242827"/>
              <a:gd name="connsiteY92" fmla="*/ 13636 h 2102966"/>
              <a:gd name="connsiteX93" fmla="*/ 0 w 2242827"/>
              <a:gd name="connsiteY93" fmla="*/ 266328 h 2102966"/>
              <a:gd name="connsiteX94" fmla="*/ 0 w 2242827"/>
              <a:gd name="connsiteY94" fmla="*/ 244052 h 2102966"/>
              <a:gd name="connsiteX95" fmla="*/ 360416 w 2242827"/>
              <a:gd name="connsiteY95" fmla="*/ 4982 h 2102966"/>
              <a:gd name="connsiteX96" fmla="*/ 218905 w 2242827"/>
              <a:gd name="connsiteY96" fmla="*/ 0 h 2102966"/>
              <a:gd name="connsiteX97" fmla="*/ 249720 w 2242827"/>
              <a:gd name="connsiteY97" fmla="*/ 0 h 2102966"/>
              <a:gd name="connsiteX98" fmla="*/ 241311 w 2242827"/>
              <a:gd name="connsiteY98" fmla="*/ 15475 h 2102966"/>
              <a:gd name="connsiteX99" fmla="*/ 0 w 2242827"/>
              <a:gd name="connsiteY99" fmla="*/ 143932 h 2102966"/>
              <a:gd name="connsiteX100" fmla="*/ 0 w 2242827"/>
              <a:gd name="connsiteY100" fmla="*/ 121656 h 2102966"/>
              <a:gd name="connsiteX101" fmla="*/ 189966 w 2242827"/>
              <a:gd name="connsiteY101" fmla="*/ 42875 h 21029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</a:cxnLst>
            <a:rect l="l" t="t" r="r" b="b"/>
            <a:pathLst>
              <a:path w="2242827" h="2102966">
                <a:moveTo>
                  <a:pt x="2220549" y="0"/>
                </a:moveTo>
                <a:lnTo>
                  <a:pt x="2242827" y="0"/>
                </a:lnTo>
                <a:lnTo>
                  <a:pt x="2238641" y="82607"/>
                </a:lnTo>
                <a:cubicBezTo>
                  <a:pt x="2123193" y="1215807"/>
                  <a:pt x="1163255" y="2102966"/>
                  <a:pt x="1" y="2102966"/>
                </a:cubicBezTo>
                <a:lnTo>
                  <a:pt x="1" y="2080690"/>
                </a:lnTo>
                <a:cubicBezTo>
                  <a:pt x="1151759" y="2080690"/>
                  <a:pt x="2102176" y="1202330"/>
                  <a:pt x="2216479" y="80336"/>
                </a:cubicBezTo>
                <a:close/>
                <a:moveTo>
                  <a:pt x="2098030" y="0"/>
                </a:moveTo>
                <a:lnTo>
                  <a:pt x="2120412" y="0"/>
                </a:lnTo>
                <a:lnTo>
                  <a:pt x="2116859" y="70117"/>
                </a:lnTo>
                <a:cubicBezTo>
                  <a:pt x="2007691" y="1141666"/>
                  <a:pt x="1099966" y="1980571"/>
                  <a:pt x="1" y="1980571"/>
                </a:cubicBezTo>
                <a:lnTo>
                  <a:pt x="1" y="1958295"/>
                </a:lnTo>
                <a:cubicBezTo>
                  <a:pt x="1088470" y="1958295"/>
                  <a:pt x="1986577" y="1128187"/>
                  <a:pt x="2094588" y="67938"/>
                </a:cubicBezTo>
                <a:close/>
                <a:moveTo>
                  <a:pt x="1975608" y="0"/>
                </a:moveTo>
                <a:lnTo>
                  <a:pt x="1997887" y="0"/>
                </a:lnTo>
                <a:lnTo>
                  <a:pt x="1994968" y="57611"/>
                </a:lnTo>
                <a:cubicBezTo>
                  <a:pt x="1892090" y="1067493"/>
                  <a:pt x="1036676" y="1858047"/>
                  <a:pt x="1" y="1858047"/>
                </a:cubicBezTo>
                <a:lnTo>
                  <a:pt x="1" y="1835771"/>
                </a:lnTo>
                <a:cubicBezTo>
                  <a:pt x="1025181" y="1835771"/>
                  <a:pt x="1871073" y="1053919"/>
                  <a:pt x="1972805" y="55322"/>
                </a:cubicBezTo>
                <a:close/>
                <a:moveTo>
                  <a:pt x="1853193" y="0"/>
                </a:moveTo>
                <a:lnTo>
                  <a:pt x="1875472" y="0"/>
                </a:lnTo>
                <a:lnTo>
                  <a:pt x="1873186" y="45119"/>
                </a:lnTo>
                <a:cubicBezTo>
                  <a:pt x="1776588" y="993350"/>
                  <a:pt x="973388" y="1735650"/>
                  <a:pt x="0" y="1735650"/>
                </a:cubicBezTo>
                <a:lnTo>
                  <a:pt x="0" y="1713374"/>
                </a:lnTo>
                <a:cubicBezTo>
                  <a:pt x="961784" y="1713374"/>
                  <a:pt x="1755557" y="979877"/>
                  <a:pt x="1851022" y="42848"/>
                </a:cubicBezTo>
                <a:close/>
                <a:moveTo>
                  <a:pt x="1730668" y="0"/>
                </a:moveTo>
                <a:lnTo>
                  <a:pt x="1753056" y="0"/>
                </a:lnTo>
                <a:lnTo>
                  <a:pt x="1751404" y="32610"/>
                </a:lnTo>
                <a:cubicBezTo>
                  <a:pt x="1661086" y="919190"/>
                  <a:pt x="910098" y="1613232"/>
                  <a:pt x="0" y="1613232"/>
                </a:cubicBezTo>
                <a:lnTo>
                  <a:pt x="0" y="1590961"/>
                </a:lnTo>
                <a:cubicBezTo>
                  <a:pt x="898495" y="1590961"/>
                  <a:pt x="1639954" y="905712"/>
                  <a:pt x="1729127" y="30432"/>
                </a:cubicBezTo>
                <a:close/>
                <a:moveTo>
                  <a:pt x="1608247" y="0"/>
                </a:moveTo>
                <a:lnTo>
                  <a:pt x="1630525" y="0"/>
                </a:lnTo>
                <a:lnTo>
                  <a:pt x="1629507" y="20086"/>
                </a:lnTo>
                <a:cubicBezTo>
                  <a:pt x="1545469" y="844919"/>
                  <a:pt x="846701" y="1490712"/>
                  <a:pt x="0" y="1490712"/>
                </a:cubicBezTo>
                <a:lnTo>
                  <a:pt x="0" y="1468436"/>
                </a:lnTo>
                <a:cubicBezTo>
                  <a:pt x="835206" y="1468436"/>
                  <a:pt x="1524451" y="831445"/>
                  <a:pt x="1607345" y="17816"/>
                </a:cubicBezTo>
                <a:close/>
                <a:moveTo>
                  <a:pt x="1485833" y="0"/>
                </a:moveTo>
                <a:lnTo>
                  <a:pt x="1508109" y="0"/>
                </a:lnTo>
                <a:lnTo>
                  <a:pt x="1507724" y="7596"/>
                </a:lnTo>
                <a:cubicBezTo>
                  <a:pt x="1429966" y="770778"/>
                  <a:pt x="783416" y="1368317"/>
                  <a:pt x="0" y="1368317"/>
                </a:cubicBezTo>
                <a:lnTo>
                  <a:pt x="0" y="1346041"/>
                </a:lnTo>
                <a:cubicBezTo>
                  <a:pt x="771917" y="1346041"/>
                  <a:pt x="1408949" y="757304"/>
                  <a:pt x="1485563" y="5325"/>
                </a:cubicBezTo>
                <a:close/>
                <a:moveTo>
                  <a:pt x="1362591" y="0"/>
                </a:moveTo>
                <a:lnTo>
                  <a:pt x="1385194" y="0"/>
                </a:lnTo>
                <a:lnTo>
                  <a:pt x="1364797" y="133264"/>
                </a:lnTo>
                <a:cubicBezTo>
                  <a:pt x="1234684" y="767432"/>
                  <a:pt x="672215" y="1245917"/>
                  <a:pt x="0" y="1245917"/>
                </a:cubicBezTo>
                <a:lnTo>
                  <a:pt x="0" y="1223641"/>
                </a:lnTo>
                <a:cubicBezTo>
                  <a:pt x="661385" y="1223641"/>
                  <a:pt x="1214835" y="752908"/>
                  <a:pt x="1342864" y="128894"/>
                </a:cubicBezTo>
                <a:close/>
                <a:moveTo>
                  <a:pt x="1238878" y="0"/>
                </a:moveTo>
                <a:lnTo>
                  <a:pt x="1261388" y="0"/>
                </a:lnTo>
                <a:lnTo>
                  <a:pt x="1244763" y="108614"/>
                </a:lnTo>
                <a:cubicBezTo>
                  <a:pt x="1126083" y="687031"/>
                  <a:pt x="613049" y="1123397"/>
                  <a:pt x="0" y="1123397"/>
                </a:cubicBezTo>
                <a:lnTo>
                  <a:pt x="0" y="1101121"/>
                </a:lnTo>
                <a:cubicBezTo>
                  <a:pt x="602316" y="1101121"/>
                  <a:pt x="1106344" y="672419"/>
                  <a:pt x="1222940" y="104135"/>
                </a:cubicBezTo>
                <a:close/>
                <a:moveTo>
                  <a:pt x="1115178" y="0"/>
                </a:moveTo>
                <a:lnTo>
                  <a:pt x="1137688" y="0"/>
                </a:lnTo>
                <a:lnTo>
                  <a:pt x="1124836" y="83962"/>
                </a:lnTo>
                <a:cubicBezTo>
                  <a:pt x="1017592" y="606647"/>
                  <a:pt x="553979" y="1000978"/>
                  <a:pt x="0" y="1000978"/>
                </a:cubicBezTo>
                <a:lnTo>
                  <a:pt x="0" y="978703"/>
                </a:lnTo>
                <a:cubicBezTo>
                  <a:pt x="543246" y="978703"/>
                  <a:pt x="997852" y="592039"/>
                  <a:pt x="1103012" y="79485"/>
                </a:cubicBezTo>
                <a:close/>
                <a:moveTo>
                  <a:pt x="991375" y="0"/>
                </a:moveTo>
                <a:lnTo>
                  <a:pt x="1013997" y="0"/>
                </a:lnTo>
                <a:lnTo>
                  <a:pt x="1004915" y="59331"/>
                </a:lnTo>
                <a:cubicBezTo>
                  <a:pt x="909100" y="526286"/>
                  <a:pt x="494909" y="878583"/>
                  <a:pt x="0" y="878583"/>
                </a:cubicBezTo>
                <a:lnTo>
                  <a:pt x="0" y="856307"/>
                </a:lnTo>
                <a:cubicBezTo>
                  <a:pt x="484176" y="856307"/>
                  <a:pt x="889272" y="511676"/>
                  <a:pt x="982981" y="54853"/>
                </a:cubicBezTo>
                <a:close/>
                <a:moveTo>
                  <a:pt x="866108" y="0"/>
                </a:moveTo>
                <a:lnTo>
                  <a:pt x="888384" y="0"/>
                </a:lnTo>
                <a:lnTo>
                  <a:pt x="884876" y="34680"/>
                </a:lnTo>
                <a:cubicBezTo>
                  <a:pt x="800495" y="445883"/>
                  <a:pt x="435739" y="756058"/>
                  <a:pt x="0" y="756058"/>
                </a:cubicBezTo>
                <a:lnTo>
                  <a:pt x="0" y="733782"/>
                </a:lnTo>
                <a:cubicBezTo>
                  <a:pt x="425107" y="733782"/>
                  <a:pt x="780781" y="431187"/>
                  <a:pt x="863057" y="30169"/>
                </a:cubicBezTo>
                <a:close/>
                <a:moveTo>
                  <a:pt x="743692" y="0"/>
                </a:moveTo>
                <a:lnTo>
                  <a:pt x="765973" y="0"/>
                </a:lnTo>
                <a:lnTo>
                  <a:pt x="764957" y="10048"/>
                </a:lnTo>
                <a:cubicBezTo>
                  <a:pt x="692029" y="365521"/>
                  <a:pt x="376767" y="633662"/>
                  <a:pt x="0" y="633662"/>
                </a:cubicBezTo>
                <a:lnTo>
                  <a:pt x="0" y="611386"/>
                </a:lnTo>
                <a:cubicBezTo>
                  <a:pt x="365938" y="611386"/>
                  <a:pt x="672265" y="350911"/>
                  <a:pt x="743129" y="5570"/>
                </a:cubicBezTo>
                <a:close/>
                <a:moveTo>
                  <a:pt x="617163" y="0"/>
                </a:moveTo>
                <a:lnTo>
                  <a:pt x="640489" y="0"/>
                </a:lnTo>
                <a:lnTo>
                  <a:pt x="606611" y="108906"/>
                </a:lnTo>
                <a:cubicBezTo>
                  <a:pt x="506524" y="345128"/>
                  <a:pt x="272312" y="511248"/>
                  <a:pt x="0" y="511248"/>
                </a:cubicBezTo>
                <a:lnTo>
                  <a:pt x="0" y="488972"/>
                </a:lnTo>
                <a:cubicBezTo>
                  <a:pt x="263030" y="488972"/>
                  <a:pt x="489290" y="328485"/>
                  <a:pt x="585980" y="100252"/>
                </a:cubicBezTo>
                <a:close/>
                <a:moveTo>
                  <a:pt x="489561" y="0"/>
                </a:moveTo>
                <a:lnTo>
                  <a:pt x="512789" y="0"/>
                </a:lnTo>
                <a:lnTo>
                  <a:pt x="493721" y="61289"/>
                </a:lnTo>
                <a:cubicBezTo>
                  <a:pt x="412246" y="253561"/>
                  <a:pt x="221597" y="388735"/>
                  <a:pt x="0" y="388735"/>
                </a:cubicBezTo>
                <a:lnTo>
                  <a:pt x="0" y="366459"/>
                </a:lnTo>
                <a:cubicBezTo>
                  <a:pt x="212399" y="366459"/>
                  <a:pt x="395116" y="236854"/>
                  <a:pt x="473199" y="52587"/>
                </a:cubicBezTo>
                <a:close/>
                <a:moveTo>
                  <a:pt x="361966" y="0"/>
                </a:moveTo>
                <a:lnTo>
                  <a:pt x="385181" y="0"/>
                </a:lnTo>
                <a:lnTo>
                  <a:pt x="380937" y="13636"/>
                </a:lnTo>
                <a:cubicBezTo>
                  <a:pt x="318070" y="161973"/>
                  <a:pt x="170965" y="266328"/>
                  <a:pt x="0" y="266328"/>
                </a:cubicBezTo>
                <a:lnTo>
                  <a:pt x="0" y="244052"/>
                </a:lnTo>
                <a:cubicBezTo>
                  <a:pt x="161767" y="244052"/>
                  <a:pt x="300940" y="145329"/>
                  <a:pt x="360416" y="4982"/>
                </a:cubicBezTo>
                <a:close/>
                <a:moveTo>
                  <a:pt x="218905" y="0"/>
                </a:moveTo>
                <a:lnTo>
                  <a:pt x="249720" y="0"/>
                </a:lnTo>
                <a:lnTo>
                  <a:pt x="241311" y="15475"/>
                </a:lnTo>
                <a:cubicBezTo>
                  <a:pt x="188962" y="92909"/>
                  <a:pt x="100349" y="143932"/>
                  <a:pt x="0" y="143932"/>
                </a:cubicBezTo>
                <a:lnTo>
                  <a:pt x="0" y="121656"/>
                </a:lnTo>
                <a:cubicBezTo>
                  <a:pt x="74091" y="121656"/>
                  <a:pt x="141290" y="91533"/>
                  <a:pt x="189966" y="42875"/>
                </a:cubicBezTo>
                <a:close/>
              </a:path>
            </a:pathLst>
          </a:custGeom>
          <a:solidFill>
            <a:schemeClr val="accent3">
              <a:lumMod val="20000"/>
              <a:lumOff val="80000"/>
            </a:schemeClr>
          </a:solidFill>
          <a:ln w="4588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7186844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: Shape 5">
            <a:extLst>
              <a:ext uri="{FF2B5EF4-FFF2-40B4-BE49-F238E27FC236}">
                <a16:creationId xmlns:a16="http://schemas.microsoft.com/office/drawing/2014/main" id="{A626DE4B-D4E5-B36A-89FA-7C0E87AFC31D}"/>
              </a:ext>
            </a:extLst>
          </p:cNvPr>
          <p:cNvSpPr/>
          <p:nvPr userDrawn="1"/>
        </p:nvSpPr>
        <p:spPr>
          <a:xfrm>
            <a:off x="1" y="0"/>
            <a:ext cx="2242827" cy="2102966"/>
          </a:xfrm>
          <a:custGeom>
            <a:avLst/>
            <a:gdLst>
              <a:gd name="connsiteX0" fmla="*/ 2220549 w 2242827"/>
              <a:gd name="connsiteY0" fmla="*/ 0 h 2102966"/>
              <a:gd name="connsiteX1" fmla="*/ 2242827 w 2242827"/>
              <a:gd name="connsiteY1" fmla="*/ 0 h 2102966"/>
              <a:gd name="connsiteX2" fmla="*/ 2238641 w 2242827"/>
              <a:gd name="connsiteY2" fmla="*/ 82607 h 2102966"/>
              <a:gd name="connsiteX3" fmla="*/ 1 w 2242827"/>
              <a:gd name="connsiteY3" fmla="*/ 2102966 h 2102966"/>
              <a:gd name="connsiteX4" fmla="*/ 1 w 2242827"/>
              <a:gd name="connsiteY4" fmla="*/ 2080690 h 2102966"/>
              <a:gd name="connsiteX5" fmla="*/ 2216479 w 2242827"/>
              <a:gd name="connsiteY5" fmla="*/ 80336 h 2102966"/>
              <a:gd name="connsiteX6" fmla="*/ 2098030 w 2242827"/>
              <a:gd name="connsiteY6" fmla="*/ 0 h 2102966"/>
              <a:gd name="connsiteX7" fmla="*/ 2120412 w 2242827"/>
              <a:gd name="connsiteY7" fmla="*/ 0 h 2102966"/>
              <a:gd name="connsiteX8" fmla="*/ 2116859 w 2242827"/>
              <a:gd name="connsiteY8" fmla="*/ 70117 h 2102966"/>
              <a:gd name="connsiteX9" fmla="*/ 1 w 2242827"/>
              <a:gd name="connsiteY9" fmla="*/ 1980571 h 2102966"/>
              <a:gd name="connsiteX10" fmla="*/ 1 w 2242827"/>
              <a:gd name="connsiteY10" fmla="*/ 1958295 h 2102966"/>
              <a:gd name="connsiteX11" fmla="*/ 2094588 w 2242827"/>
              <a:gd name="connsiteY11" fmla="*/ 67938 h 2102966"/>
              <a:gd name="connsiteX12" fmla="*/ 1975608 w 2242827"/>
              <a:gd name="connsiteY12" fmla="*/ 0 h 2102966"/>
              <a:gd name="connsiteX13" fmla="*/ 1997887 w 2242827"/>
              <a:gd name="connsiteY13" fmla="*/ 0 h 2102966"/>
              <a:gd name="connsiteX14" fmla="*/ 1994968 w 2242827"/>
              <a:gd name="connsiteY14" fmla="*/ 57611 h 2102966"/>
              <a:gd name="connsiteX15" fmla="*/ 1 w 2242827"/>
              <a:gd name="connsiteY15" fmla="*/ 1858047 h 2102966"/>
              <a:gd name="connsiteX16" fmla="*/ 1 w 2242827"/>
              <a:gd name="connsiteY16" fmla="*/ 1835771 h 2102966"/>
              <a:gd name="connsiteX17" fmla="*/ 1972805 w 2242827"/>
              <a:gd name="connsiteY17" fmla="*/ 55322 h 2102966"/>
              <a:gd name="connsiteX18" fmla="*/ 1853193 w 2242827"/>
              <a:gd name="connsiteY18" fmla="*/ 0 h 2102966"/>
              <a:gd name="connsiteX19" fmla="*/ 1875472 w 2242827"/>
              <a:gd name="connsiteY19" fmla="*/ 0 h 2102966"/>
              <a:gd name="connsiteX20" fmla="*/ 1873186 w 2242827"/>
              <a:gd name="connsiteY20" fmla="*/ 45119 h 2102966"/>
              <a:gd name="connsiteX21" fmla="*/ 0 w 2242827"/>
              <a:gd name="connsiteY21" fmla="*/ 1735650 h 2102966"/>
              <a:gd name="connsiteX22" fmla="*/ 0 w 2242827"/>
              <a:gd name="connsiteY22" fmla="*/ 1713374 h 2102966"/>
              <a:gd name="connsiteX23" fmla="*/ 1851022 w 2242827"/>
              <a:gd name="connsiteY23" fmla="*/ 42848 h 2102966"/>
              <a:gd name="connsiteX24" fmla="*/ 1730668 w 2242827"/>
              <a:gd name="connsiteY24" fmla="*/ 0 h 2102966"/>
              <a:gd name="connsiteX25" fmla="*/ 1753056 w 2242827"/>
              <a:gd name="connsiteY25" fmla="*/ 0 h 2102966"/>
              <a:gd name="connsiteX26" fmla="*/ 1751404 w 2242827"/>
              <a:gd name="connsiteY26" fmla="*/ 32610 h 2102966"/>
              <a:gd name="connsiteX27" fmla="*/ 0 w 2242827"/>
              <a:gd name="connsiteY27" fmla="*/ 1613232 h 2102966"/>
              <a:gd name="connsiteX28" fmla="*/ 0 w 2242827"/>
              <a:gd name="connsiteY28" fmla="*/ 1590961 h 2102966"/>
              <a:gd name="connsiteX29" fmla="*/ 1729127 w 2242827"/>
              <a:gd name="connsiteY29" fmla="*/ 30432 h 2102966"/>
              <a:gd name="connsiteX30" fmla="*/ 1608247 w 2242827"/>
              <a:gd name="connsiteY30" fmla="*/ 0 h 2102966"/>
              <a:gd name="connsiteX31" fmla="*/ 1630525 w 2242827"/>
              <a:gd name="connsiteY31" fmla="*/ 0 h 2102966"/>
              <a:gd name="connsiteX32" fmla="*/ 1629507 w 2242827"/>
              <a:gd name="connsiteY32" fmla="*/ 20086 h 2102966"/>
              <a:gd name="connsiteX33" fmla="*/ 0 w 2242827"/>
              <a:gd name="connsiteY33" fmla="*/ 1490712 h 2102966"/>
              <a:gd name="connsiteX34" fmla="*/ 0 w 2242827"/>
              <a:gd name="connsiteY34" fmla="*/ 1468436 h 2102966"/>
              <a:gd name="connsiteX35" fmla="*/ 1607345 w 2242827"/>
              <a:gd name="connsiteY35" fmla="*/ 17816 h 2102966"/>
              <a:gd name="connsiteX36" fmla="*/ 1485833 w 2242827"/>
              <a:gd name="connsiteY36" fmla="*/ 0 h 2102966"/>
              <a:gd name="connsiteX37" fmla="*/ 1508109 w 2242827"/>
              <a:gd name="connsiteY37" fmla="*/ 0 h 2102966"/>
              <a:gd name="connsiteX38" fmla="*/ 1507724 w 2242827"/>
              <a:gd name="connsiteY38" fmla="*/ 7596 h 2102966"/>
              <a:gd name="connsiteX39" fmla="*/ 0 w 2242827"/>
              <a:gd name="connsiteY39" fmla="*/ 1368317 h 2102966"/>
              <a:gd name="connsiteX40" fmla="*/ 0 w 2242827"/>
              <a:gd name="connsiteY40" fmla="*/ 1346041 h 2102966"/>
              <a:gd name="connsiteX41" fmla="*/ 1485563 w 2242827"/>
              <a:gd name="connsiteY41" fmla="*/ 5325 h 2102966"/>
              <a:gd name="connsiteX42" fmla="*/ 1362591 w 2242827"/>
              <a:gd name="connsiteY42" fmla="*/ 0 h 2102966"/>
              <a:gd name="connsiteX43" fmla="*/ 1385194 w 2242827"/>
              <a:gd name="connsiteY43" fmla="*/ 0 h 2102966"/>
              <a:gd name="connsiteX44" fmla="*/ 1364797 w 2242827"/>
              <a:gd name="connsiteY44" fmla="*/ 133264 h 2102966"/>
              <a:gd name="connsiteX45" fmla="*/ 0 w 2242827"/>
              <a:gd name="connsiteY45" fmla="*/ 1245917 h 2102966"/>
              <a:gd name="connsiteX46" fmla="*/ 0 w 2242827"/>
              <a:gd name="connsiteY46" fmla="*/ 1223641 h 2102966"/>
              <a:gd name="connsiteX47" fmla="*/ 1342864 w 2242827"/>
              <a:gd name="connsiteY47" fmla="*/ 128894 h 2102966"/>
              <a:gd name="connsiteX48" fmla="*/ 1238878 w 2242827"/>
              <a:gd name="connsiteY48" fmla="*/ 0 h 2102966"/>
              <a:gd name="connsiteX49" fmla="*/ 1261388 w 2242827"/>
              <a:gd name="connsiteY49" fmla="*/ 0 h 2102966"/>
              <a:gd name="connsiteX50" fmla="*/ 1244763 w 2242827"/>
              <a:gd name="connsiteY50" fmla="*/ 108614 h 2102966"/>
              <a:gd name="connsiteX51" fmla="*/ 0 w 2242827"/>
              <a:gd name="connsiteY51" fmla="*/ 1123397 h 2102966"/>
              <a:gd name="connsiteX52" fmla="*/ 0 w 2242827"/>
              <a:gd name="connsiteY52" fmla="*/ 1101121 h 2102966"/>
              <a:gd name="connsiteX53" fmla="*/ 1222940 w 2242827"/>
              <a:gd name="connsiteY53" fmla="*/ 104135 h 2102966"/>
              <a:gd name="connsiteX54" fmla="*/ 1115178 w 2242827"/>
              <a:gd name="connsiteY54" fmla="*/ 0 h 2102966"/>
              <a:gd name="connsiteX55" fmla="*/ 1137688 w 2242827"/>
              <a:gd name="connsiteY55" fmla="*/ 0 h 2102966"/>
              <a:gd name="connsiteX56" fmla="*/ 1124836 w 2242827"/>
              <a:gd name="connsiteY56" fmla="*/ 83962 h 2102966"/>
              <a:gd name="connsiteX57" fmla="*/ 0 w 2242827"/>
              <a:gd name="connsiteY57" fmla="*/ 1000978 h 2102966"/>
              <a:gd name="connsiteX58" fmla="*/ 0 w 2242827"/>
              <a:gd name="connsiteY58" fmla="*/ 978703 h 2102966"/>
              <a:gd name="connsiteX59" fmla="*/ 1103012 w 2242827"/>
              <a:gd name="connsiteY59" fmla="*/ 79485 h 2102966"/>
              <a:gd name="connsiteX60" fmla="*/ 991375 w 2242827"/>
              <a:gd name="connsiteY60" fmla="*/ 0 h 2102966"/>
              <a:gd name="connsiteX61" fmla="*/ 1013997 w 2242827"/>
              <a:gd name="connsiteY61" fmla="*/ 0 h 2102966"/>
              <a:gd name="connsiteX62" fmla="*/ 1004915 w 2242827"/>
              <a:gd name="connsiteY62" fmla="*/ 59331 h 2102966"/>
              <a:gd name="connsiteX63" fmla="*/ 0 w 2242827"/>
              <a:gd name="connsiteY63" fmla="*/ 878583 h 2102966"/>
              <a:gd name="connsiteX64" fmla="*/ 0 w 2242827"/>
              <a:gd name="connsiteY64" fmla="*/ 856307 h 2102966"/>
              <a:gd name="connsiteX65" fmla="*/ 982981 w 2242827"/>
              <a:gd name="connsiteY65" fmla="*/ 54853 h 2102966"/>
              <a:gd name="connsiteX66" fmla="*/ 866108 w 2242827"/>
              <a:gd name="connsiteY66" fmla="*/ 0 h 2102966"/>
              <a:gd name="connsiteX67" fmla="*/ 888384 w 2242827"/>
              <a:gd name="connsiteY67" fmla="*/ 0 h 2102966"/>
              <a:gd name="connsiteX68" fmla="*/ 884876 w 2242827"/>
              <a:gd name="connsiteY68" fmla="*/ 34680 h 2102966"/>
              <a:gd name="connsiteX69" fmla="*/ 0 w 2242827"/>
              <a:gd name="connsiteY69" fmla="*/ 756058 h 2102966"/>
              <a:gd name="connsiteX70" fmla="*/ 0 w 2242827"/>
              <a:gd name="connsiteY70" fmla="*/ 733782 h 2102966"/>
              <a:gd name="connsiteX71" fmla="*/ 863057 w 2242827"/>
              <a:gd name="connsiteY71" fmla="*/ 30169 h 2102966"/>
              <a:gd name="connsiteX72" fmla="*/ 743692 w 2242827"/>
              <a:gd name="connsiteY72" fmla="*/ 0 h 2102966"/>
              <a:gd name="connsiteX73" fmla="*/ 765973 w 2242827"/>
              <a:gd name="connsiteY73" fmla="*/ 0 h 2102966"/>
              <a:gd name="connsiteX74" fmla="*/ 764957 w 2242827"/>
              <a:gd name="connsiteY74" fmla="*/ 10048 h 2102966"/>
              <a:gd name="connsiteX75" fmla="*/ 0 w 2242827"/>
              <a:gd name="connsiteY75" fmla="*/ 633662 h 2102966"/>
              <a:gd name="connsiteX76" fmla="*/ 0 w 2242827"/>
              <a:gd name="connsiteY76" fmla="*/ 611386 h 2102966"/>
              <a:gd name="connsiteX77" fmla="*/ 743129 w 2242827"/>
              <a:gd name="connsiteY77" fmla="*/ 5570 h 2102966"/>
              <a:gd name="connsiteX78" fmla="*/ 617163 w 2242827"/>
              <a:gd name="connsiteY78" fmla="*/ 0 h 2102966"/>
              <a:gd name="connsiteX79" fmla="*/ 640489 w 2242827"/>
              <a:gd name="connsiteY79" fmla="*/ 0 h 2102966"/>
              <a:gd name="connsiteX80" fmla="*/ 606611 w 2242827"/>
              <a:gd name="connsiteY80" fmla="*/ 108906 h 2102966"/>
              <a:gd name="connsiteX81" fmla="*/ 0 w 2242827"/>
              <a:gd name="connsiteY81" fmla="*/ 511248 h 2102966"/>
              <a:gd name="connsiteX82" fmla="*/ 0 w 2242827"/>
              <a:gd name="connsiteY82" fmla="*/ 488972 h 2102966"/>
              <a:gd name="connsiteX83" fmla="*/ 585980 w 2242827"/>
              <a:gd name="connsiteY83" fmla="*/ 100252 h 2102966"/>
              <a:gd name="connsiteX84" fmla="*/ 489561 w 2242827"/>
              <a:gd name="connsiteY84" fmla="*/ 0 h 2102966"/>
              <a:gd name="connsiteX85" fmla="*/ 512789 w 2242827"/>
              <a:gd name="connsiteY85" fmla="*/ 0 h 2102966"/>
              <a:gd name="connsiteX86" fmla="*/ 493721 w 2242827"/>
              <a:gd name="connsiteY86" fmla="*/ 61289 h 2102966"/>
              <a:gd name="connsiteX87" fmla="*/ 0 w 2242827"/>
              <a:gd name="connsiteY87" fmla="*/ 388735 h 2102966"/>
              <a:gd name="connsiteX88" fmla="*/ 0 w 2242827"/>
              <a:gd name="connsiteY88" fmla="*/ 366459 h 2102966"/>
              <a:gd name="connsiteX89" fmla="*/ 473199 w 2242827"/>
              <a:gd name="connsiteY89" fmla="*/ 52587 h 2102966"/>
              <a:gd name="connsiteX90" fmla="*/ 361966 w 2242827"/>
              <a:gd name="connsiteY90" fmla="*/ 0 h 2102966"/>
              <a:gd name="connsiteX91" fmla="*/ 385181 w 2242827"/>
              <a:gd name="connsiteY91" fmla="*/ 0 h 2102966"/>
              <a:gd name="connsiteX92" fmla="*/ 380937 w 2242827"/>
              <a:gd name="connsiteY92" fmla="*/ 13636 h 2102966"/>
              <a:gd name="connsiteX93" fmla="*/ 0 w 2242827"/>
              <a:gd name="connsiteY93" fmla="*/ 266328 h 2102966"/>
              <a:gd name="connsiteX94" fmla="*/ 0 w 2242827"/>
              <a:gd name="connsiteY94" fmla="*/ 244052 h 2102966"/>
              <a:gd name="connsiteX95" fmla="*/ 360416 w 2242827"/>
              <a:gd name="connsiteY95" fmla="*/ 4982 h 2102966"/>
              <a:gd name="connsiteX96" fmla="*/ 218905 w 2242827"/>
              <a:gd name="connsiteY96" fmla="*/ 0 h 2102966"/>
              <a:gd name="connsiteX97" fmla="*/ 249720 w 2242827"/>
              <a:gd name="connsiteY97" fmla="*/ 0 h 2102966"/>
              <a:gd name="connsiteX98" fmla="*/ 241311 w 2242827"/>
              <a:gd name="connsiteY98" fmla="*/ 15475 h 2102966"/>
              <a:gd name="connsiteX99" fmla="*/ 0 w 2242827"/>
              <a:gd name="connsiteY99" fmla="*/ 143932 h 2102966"/>
              <a:gd name="connsiteX100" fmla="*/ 0 w 2242827"/>
              <a:gd name="connsiteY100" fmla="*/ 121656 h 2102966"/>
              <a:gd name="connsiteX101" fmla="*/ 189966 w 2242827"/>
              <a:gd name="connsiteY101" fmla="*/ 42875 h 21029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</a:cxnLst>
            <a:rect l="l" t="t" r="r" b="b"/>
            <a:pathLst>
              <a:path w="2242827" h="2102966">
                <a:moveTo>
                  <a:pt x="2220549" y="0"/>
                </a:moveTo>
                <a:lnTo>
                  <a:pt x="2242827" y="0"/>
                </a:lnTo>
                <a:lnTo>
                  <a:pt x="2238641" y="82607"/>
                </a:lnTo>
                <a:cubicBezTo>
                  <a:pt x="2123193" y="1215807"/>
                  <a:pt x="1163255" y="2102966"/>
                  <a:pt x="1" y="2102966"/>
                </a:cubicBezTo>
                <a:lnTo>
                  <a:pt x="1" y="2080690"/>
                </a:lnTo>
                <a:cubicBezTo>
                  <a:pt x="1151759" y="2080690"/>
                  <a:pt x="2102176" y="1202330"/>
                  <a:pt x="2216479" y="80336"/>
                </a:cubicBezTo>
                <a:close/>
                <a:moveTo>
                  <a:pt x="2098030" y="0"/>
                </a:moveTo>
                <a:lnTo>
                  <a:pt x="2120412" y="0"/>
                </a:lnTo>
                <a:lnTo>
                  <a:pt x="2116859" y="70117"/>
                </a:lnTo>
                <a:cubicBezTo>
                  <a:pt x="2007691" y="1141666"/>
                  <a:pt x="1099966" y="1980571"/>
                  <a:pt x="1" y="1980571"/>
                </a:cubicBezTo>
                <a:lnTo>
                  <a:pt x="1" y="1958295"/>
                </a:lnTo>
                <a:cubicBezTo>
                  <a:pt x="1088470" y="1958295"/>
                  <a:pt x="1986577" y="1128187"/>
                  <a:pt x="2094588" y="67938"/>
                </a:cubicBezTo>
                <a:close/>
                <a:moveTo>
                  <a:pt x="1975608" y="0"/>
                </a:moveTo>
                <a:lnTo>
                  <a:pt x="1997887" y="0"/>
                </a:lnTo>
                <a:lnTo>
                  <a:pt x="1994968" y="57611"/>
                </a:lnTo>
                <a:cubicBezTo>
                  <a:pt x="1892090" y="1067493"/>
                  <a:pt x="1036676" y="1858047"/>
                  <a:pt x="1" y="1858047"/>
                </a:cubicBezTo>
                <a:lnTo>
                  <a:pt x="1" y="1835771"/>
                </a:lnTo>
                <a:cubicBezTo>
                  <a:pt x="1025181" y="1835771"/>
                  <a:pt x="1871073" y="1053919"/>
                  <a:pt x="1972805" y="55322"/>
                </a:cubicBezTo>
                <a:close/>
                <a:moveTo>
                  <a:pt x="1853193" y="0"/>
                </a:moveTo>
                <a:lnTo>
                  <a:pt x="1875472" y="0"/>
                </a:lnTo>
                <a:lnTo>
                  <a:pt x="1873186" y="45119"/>
                </a:lnTo>
                <a:cubicBezTo>
                  <a:pt x="1776588" y="993350"/>
                  <a:pt x="973388" y="1735650"/>
                  <a:pt x="0" y="1735650"/>
                </a:cubicBezTo>
                <a:lnTo>
                  <a:pt x="0" y="1713374"/>
                </a:lnTo>
                <a:cubicBezTo>
                  <a:pt x="961784" y="1713374"/>
                  <a:pt x="1755557" y="979877"/>
                  <a:pt x="1851022" y="42848"/>
                </a:cubicBezTo>
                <a:close/>
                <a:moveTo>
                  <a:pt x="1730668" y="0"/>
                </a:moveTo>
                <a:lnTo>
                  <a:pt x="1753056" y="0"/>
                </a:lnTo>
                <a:lnTo>
                  <a:pt x="1751404" y="32610"/>
                </a:lnTo>
                <a:cubicBezTo>
                  <a:pt x="1661086" y="919190"/>
                  <a:pt x="910098" y="1613232"/>
                  <a:pt x="0" y="1613232"/>
                </a:cubicBezTo>
                <a:lnTo>
                  <a:pt x="0" y="1590961"/>
                </a:lnTo>
                <a:cubicBezTo>
                  <a:pt x="898495" y="1590961"/>
                  <a:pt x="1639954" y="905712"/>
                  <a:pt x="1729127" y="30432"/>
                </a:cubicBezTo>
                <a:close/>
                <a:moveTo>
                  <a:pt x="1608247" y="0"/>
                </a:moveTo>
                <a:lnTo>
                  <a:pt x="1630525" y="0"/>
                </a:lnTo>
                <a:lnTo>
                  <a:pt x="1629507" y="20086"/>
                </a:lnTo>
                <a:cubicBezTo>
                  <a:pt x="1545469" y="844919"/>
                  <a:pt x="846701" y="1490712"/>
                  <a:pt x="0" y="1490712"/>
                </a:cubicBezTo>
                <a:lnTo>
                  <a:pt x="0" y="1468436"/>
                </a:lnTo>
                <a:cubicBezTo>
                  <a:pt x="835206" y="1468436"/>
                  <a:pt x="1524451" y="831445"/>
                  <a:pt x="1607345" y="17816"/>
                </a:cubicBezTo>
                <a:close/>
                <a:moveTo>
                  <a:pt x="1485833" y="0"/>
                </a:moveTo>
                <a:lnTo>
                  <a:pt x="1508109" y="0"/>
                </a:lnTo>
                <a:lnTo>
                  <a:pt x="1507724" y="7596"/>
                </a:lnTo>
                <a:cubicBezTo>
                  <a:pt x="1429966" y="770778"/>
                  <a:pt x="783416" y="1368317"/>
                  <a:pt x="0" y="1368317"/>
                </a:cubicBezTo>
                <a:lnTo>
                  <a:pt x="0" y="1346041"/>
                </a:lnTo>
                <a:cubicBezTo>
                  <a:pt x="771917" y="1346041"/>
                  <a:pt x="1408949" y="757304"/>
                  <a:pt x="1485563" y="5325"/>
                </a:cubicBezTo>
                <a:close/>
                <a:moveTo>
                  <a:pt x="1362591" y="0"/>
                </a:moveTo>
                <a:lnTo>
                  <a:pt x="1385194" y="0"/>
                </a:lnTo>
                <a:lnTo>
                  <a:pt x="1364797" y="133264"/>
                </a:lnTo>
                <a:cubicBezTo>
                  <a:pt x="1234684" y="767432"/>
                  <a:pt x="672215" y="1245917"/>
                  <a:pt x="0" y="1245917"/>
                </a:cubicBezTo>
                <a:lnTo>
                  <a:pt x="0" y="1223641"/>
                </a:lnTo>
                <a:cubicBezTo>
                  <a:pt x="661385" y="1223641"/>
                  <a:pt x="1214835" y="752908"/>
                  <a:pt x="1342864" y="128894"/>
                </a:cubicBezTo>
                <a:close/>
                <a:moveTo>
                  <a:pt x="1238878" y="0"/>
                </a:moveTo>
                <a:lnTo>
                  <a:pt x="1261388" y="0"/>
                </a:lnTo>
                <a:lnTo>
                  <a:pt x="1244763" y="108614"/>
                </a:lnTo>
                <a:cubicBezTo>
                  <a:pt x="1126083" y="687031"/>
                  <a:pt x="613049" y="1123397"/>
                  <a:pt x="0" y="1123397"/>
                </a:cubicBezTo>
                <a:lnTo>
                  <a:pt x="0" y="1101121"/>
                </a:lnTo>
                <a:cubicBezTo>
                  <a:pt x="602316" y="1101121"/>
                  <a:pt x="1106344" y="672419"/>
                  <a:pt x="1222940" y="104135"/>
                </a:cubicBezTo>
                <a:close/>
                <a:moveTo>
                  <a:pt x="1115178" y="0"/>
                </a:moveTo>
                <a:lnTo>
                  <a:pt x="1137688" y="0"/>
                </a:lnTo>
                <a:lnTo>
                  <a:pt x="1124836" y="83962"/>
                </a:lnTo>
                <a:cubicBezTo>
                  <a:pt x="1017592" y="606647"/>
                  <a:pt x="553979" y="1000978"/>
                  <a:pt x="0" y="1000978"/>
                </a:cubicBezTo>
                <a:lnTo>
                  <a:pt x="0" y="978703"/>
                </a:lnTo>
                <a:cubicBezTo>
                  <a:pt x="543246" y="978703"/>
                  <a:pt x="997852" y="592039"/>
                  <a:pt x="1103012" y="79485"/>
                </a:cubicBezTo>
                <a:close/>
                <a:moveTo>
                  <a:pt x="991375" y="0"/>
                </a:moveTo>
                <a:lnTo>
                  <a:pt x="1013997" y="0"/>
                </a:lnTo>
                <a:lnTo>
                  <a:pt x="1004915" y="59331"/>
                </a:lnTo>
                <a:cubicBezTo>
                  <a:pt x="909100" y="526286"/>
                  <a:pt x="494909" y="878583"/>
                  <a:pt x="0" y="878583"/>
                </a:cubicBezTo>
                <a:lnTo>
                  <a:pt x="0" y="856307"/>
                </a:lnTo>
                <a:cubicBezTo>
                  <a:pt x="484176" y="856307"/>
                  <a:pt x="889272" y="511676"/>
                  <a:pt x="982981" y="54853"/>
                </a:cubicBezTo>
                <a:close/>
                <a:moveTo>
                  <a:pt x="866108" y="0"/>
                </a:moveTo>
                <a:lnTo>
                  <a:pt x="888384" y="0"/>
                </a:lnTo>
                <a:lnTo>
                  <a:pt x="884876" y="34680"/>
                </a:lnTo>
                <a:cubicBezTo>
                  <a:pt x="800495" y="445883"/>
                  <a:pt x="435739" y="756058"/>
                  <a:pt x="0" y="756058"/>
                </a:cubicBezTo>
                <a:lnTo>
                  <a:pt x="0" y="733782"/>
                </a:lnTo>
                <a:cubicBezTo>
                  <a:pt x="425107" y="733782"/>
                  <a:pt x="780781" y="431187"/>
                  <a:pt x="863057" y="30169"/>
                </a:cubicBezTo>
                <a:close/>
                <a:moveTo>
                  <a:pt x="743692" y="0"/>
                </a:moveTo>
                <a:lnTo>
                  <a:pt x="765973" y="0"/>
                </a:lnTo>
                <a:lnTo>
                  <a:pt x="764957" y="10048"/>
                </a:lnTo>
                <a:cubicBezTo>
                  <a:pt x="692029" y="365521"/>
                  <a:pt x="376767" y="633662"/>
                  <a:pt x="0" y="633662"/>
                </a:cubicBezTo>
                <a:lnTo>
                  <a:pt x="0" y="611386"/>
                </a:lnTo>
                <a:cubicBezTo>
                  <a:pt x="365938" y="611386"/>
                  <a:pt x="672265" y="350911"/>
                  <a:pt x="743129" y="5570"/>
                </a:cubicBezTo>
                <a:close/>
                <a:moveTo>
                  <a:pt x="617163" y="0"/>
                </a:moveTo>
                <a:lnTo>
                  <a:pt x="640489" y="0"/>
                </a:lnTo>
                <a:lnTo>
                  <a:pt x="606611" y="108906"/>
                </a:lnTo>
                <a:cubicBezTo>
                  <a:pt x="506524" y="345128"/>
                  <a:pt x="272312" y="511248"/>
                  <a:pt x="0" y="511248"/>
                </a:cubicBezTo>
                <a:lnTo>
                  <a:pt x="0" y="488972"/>
                </a:lnTo>
                <a:cubicBezTo>
                  <a:pt x="263030" y="488972"/>
                  <a:pt x="489290" y="328485"/>
                  <a:pt x="585980" y="100252"/>
                </a:cubicBezTo>
                <a:close/>
                <a:moveTo>
                  <a:pt x="489561" y="0"/>
                </a:moveTo>
                <a:lnTo>
                  <a:pt x="512789" y="0"/>
                </a:lnTo>
                <a:lnTo>
                  <a:pt x="493721" y="61289"/>
                </a:lnTo>
                <a:cubicBezTo>
                  <a:pt x="412246" y="253561"/>
                  <a:pt x="221597" y="388735"/>
                  <a:pt x="0" y="388735"/>
                </a:cubicBezTo>
                <a:lnTo>
                  <a:pt x="0" y="366459"/>
                </a:lnTo>
                <a:cubicBezTo>
                  <a:pt x="212399" y="366459"/>
                  <a:pt x="395116" y="236854"/>
                  <a:pt x="473199" y="52587"/>
                </a:cubicBezTo>
                <a:close/>
                <a:moveTo>
                  <a:pt x="361966" y="0"/>
                </a:moveTo>
                <a:lnTo>
                  <a:pt x="385181" y="0"/>
                </a:lnTo>
                <a:lnTo>
                  <a:pt x="380937" y="13636"/>
                </a:lnTo>
                <a:cubicBezTo>
                  <a:pt x="318070" y="161973"/>
                  <a:pt x="170965" y="266328"/>
                  <a:pt x="0" y="266328"/>
                </a:cubicBezTo>
                <a:lnTo>
                  <a:pt x="0" y="244052"/>
                </a:lnTo>
                <a:cubicBezTo>
                  <a:pt x="161767" y="244052"/>
                  <a:pt x="300940" y="145329"/>
                  <a:pt x="360416" y="4982"/>
                </a:cubicBezTo>
                <a:close/>
                <a:moveTo>
                  <a:pt x="218905" y="0"/>
                </a:moveTo>
                <a:lnTo>
                  <a:pt x="249720" y="0"/>
                </a:lnTo>
                <a:lnTo>
                  <a:pt x="241311" y="15475"/>
                </a:lnTo>
                <a:cubicBezTo>
                  <a:pt x="188962" y="92909"/>
                  <a:pt x="100349" y="143932"/>
                  <a:pt x="0" y="143932"/>
                </a:cubicBezTo>
                <a:lnTo>
                  <a:pt x="0" y="121656"/>
                </a:lnTo>
                <a:cubicBezTo>
                  <a:pt x="74091" y="121656"/>
                  <a:pt x="141290" y="91533"/>
                  <a:pt x="189966" y="42875"/>
                </a:cubicBezTo>
                <a:close/>
              </a:path>
            </a:pathLst>
          </a:custGeom>
          <a:solidFill>
            <a:schemeClr val="accent3">
              <a:lumMod val="20000"/>
              <a:lumOff val="80000"/>
            </a:schemeClr>
          </a:solidFill>
          <a:ln w="4588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95243571-BE64-3777-F992-88FC43A60537}"/>
              </a:ext>
            </a:extLst>
          </p:cNvPr>
          <p:cNvSpPr/>
          <p:nvPr userDrawn="1"/>
        </p:nvSpPr>
        <p:spPr>
          <a:xfrm flipH="1" flipV="1">
            <a:off x="9949173" y="4755034"/>
            <a:ext cx="2242827" cy="2102966"/>
          </a:xfrm>
          <a:custGeom>
            <a:avLst/>
            <a:gdLst>
              <a:gd name="connsiteX0" fmla="*/ 2220549 w 2242827"/>
              <a:gd name="connsiteY0" fmla="*/ 0 h 2102966"/>
              <a:gd name="connsiteX1" fmla="*/ 2242827 w 2242827"/>
              <a:gd name="connsiteY1" fmla="*/ 0 h 2102966"/>
              <a:gd name="connsiteX2" fmla="*/ 2238641 w 2242827"/>
              <a:gd name="connsiteY2" fmla="*/ 82607 h 2102966"/>
              <a:gd name="connsiteX3" fmla="*/ 1 w 2242827"/>
              <a:gd name="connsiteY3" fmla="*/ 2102966 h 2102966"/>
              <a:gd name="connsiteX4" fmla="*/ 1 w 2242827"/>
              <a:gd name="connsiteY4" fmla="*/ 2080690 h 2102966"/>
              <a:gd name="connsiteX5" fmla="*/ 2216479 w 2242827"/>
              <a:gd name="connsiteY5" fmla="*/ 80336 h 2102966"/>
              <a:gd name="connsiteX6" fmla="*/ 2098030 w 2242827"/>
              <a:gd name="connsiteY6" fmla="*/ 0 h 2102966"/>
              <a:gd name="connsiteX7" fmla="*/ 2120412 w 2242827"/>
              <a:gd name="connsiteY7" fmla="*/ 0 h 2102966"/>
              <a:gd name="connsiteX8" fmla="*/ 2116859 w 2242827"/>
              <a:gd name="connsiteY8" fmla="*/ 70117 h 2102966"/>
              <a:gd name="connsiteX9" fmla="*/ 1 w 2242827"/>
              <a:gd name="connsiteY9" fmla="*/ 1980571 h 2102966"/>
              <a:gd name="connsiteX10" fmla="*/ 1 w 2242827"/>
              <a:gd name="connsiteY10" fmla="*/ 1958295 h 2102966"/>
              <a:gd name="connsiteX11" fmla="*/ 2094588 w 2242827"/>
              <a:gd name="connsiteY11" fmla="*/ 67938 h 2102966"/>
              <a:gd name="connsiteX12" fmla="*/ 1975608 w 2242827"/>
              <a:gd name="connsiteY12" fmla="*/ 0 h 2102966"/>
              <a:gd name="connsiteX13" fmla="*/ 1997887 w 2242827"/>
              <a:gd name="connsiteY13" fmla="*/ 0 h 2102966"/>
              <a:gd name="connsiteX14" fmla="*/ 1994968 w 2242827"/>
              <a:gd name="connsiteY14" fmla="*/ 57611 h 2102966"/>
              <a:gd name="connsiteX15" fmla="*/ 1 w 2242827"/>
              <a:gd name="connsiteY15" fmla="*/ 1858047 h 2102966"/>
              <a:gd name="connsiteX16" fmla="*/ 1 w 2242827"/>
              <a:gd name="connsiteY16" fmla="*/ 1835771 h 2102966"/>
              <a:gd name="connsiteX17" fmla="*/ 1972805 w 2242827"/>
              <a:gd name="connsiteY17" fmla="*/ 55322 h 2102966"/>
              <a:gd name="connsiteX18" fmla="*/ 1853193 w 2242827"/>
              <a:gd name="connsiteY18" fmla="*/ 0 h 2102966"/>
              <a:gd name="connsiteX19" fmla="*/ 1875472 w 2242827"/>
              <a:gd name="connsiteY19" fmla="*/ 0 h 2102966"/>
              <a:gd name="connsiteX20" fmla="*/ 1873186 w 2242827"/>
              <a:gd name="connsiteY20" fmla="*/ 45119 h 2102966"/>
              <a:gd name="connsiteX21" fmla="*/ 0 w 2242827"/>
              <a:gd name="connsiteY21" fmla="*/ 1735650 h 2102966"/>
              <a:gd name="connsiteX22" fmla="*/ 0 w 2242827"/>
              <a:gd name="connsiteY22" fmla="*/ 1713374 h 2102966"/>
              <a:gd name="connsiteX23" fmla="*/ 1851022 w 2242827"/>
              <a:gd name="connsiteY23" fmla="*/ 42848 h 2102966"/>
              <a:gd name="connsiteX24" fmla="*/ 1730668 w 2242827"/>
              <a:gd name="connsiteY24" fmla="*/ 0 h 2102966"/>
              <a:gd name="connsiteX25" fmla="*/ 1753056 w 2242827"/>
              <a:gd name="connsiteY25" fmla="*/ 0 h 2102966"/>
              <a:gd name="connsiteX26" fmla="*/ 1751404 w 2242827"/>
              <a:gd name="connsiteY26" fmla="*/ 32610 h 2102966"/>
              <a:gd name="connsiteX27" fmla="*/ 0 w 2242827"/>
              <a:gd name="connsiteY27" fmla="*/ 1613232 h 2102966"/>
              <a:gd name="connsiteX28" fmla="*/ 0 w 2242827"/>
              <a:gd name="connsiteY28" fmla="*/ 1590961 h 2102966"/>
              <a:gd name="connsiteX29" fmla="*/ 1729127 w 2242827"/>
              <a:gd name="connsiteY29" fmla="*/ 30432 h 2102966"/>
              <a:gd name="connsiteX30" fmla="*/ 1608247 w 2242827"/>
              <a:gd name="connsiteY30" fmla="*/ 0 h 2102966"/>
              <a:gd name="connsiteX31" fmla="*/ 1630525 w 2242827"/>
              <a:gd name="connsiteY31" fmla="*/ 0 h 2102966"/>
              <a:gd name="connsiteX32" fmla="*/ 1629507 w 2242827"/>
              <a:gd name="connsiteY32" fmla="*/ 20086 h 2102966"/>
              <a:gd name="connsiteX33" fmla="*/ 0 w 2242827"/>
              <a:gd name="connsiteY33" fmla="*/ 1490712 h 2102966"/>
              <a:gd name="connsiteX34" fmla="*/ 0 w 2242827"/>
              <a:gd name="connsiteY34" fmla="*/ 1468436 h 2102966"/>
              <a:gd name="connsiteX35" fmla="*/ 1607345 w 2242827"/>
              <a:gd name="connsiteY35" fmla="*/ 17816 h 2102966"/>
              <a:gd name="connsiteX36" fmla="*/ 1485833 w 2242827"/>
              <a:gd name="connsiteY36" fmla="*/ 0 h 2102966"/>
              <a:gd name="connsiteX37" fmla="*/ 1508109 w 2242827"/>
              <a:gd name="connsiteY37" fmla="*/ 0 h 2102966"/>
              <a:gd name="connsiteX38" fmla="*/ 1507724 w 2242827"/>
              <a:gd name="connsiteY38" fmla="*/ 7596 h 2102966"/>
              <a:gd name="connsiteX39" fmla="*/ 0 w 2242827"/>
              <a:gd name="connsiteY39" fmla="*/ 1368317 h 2102966"/>
              <a:gd name="connsiteX40" fmla="*/ 0 w 2242827"/>
              <a:gd name="connsiteY40" fmla="*/ 1346041 h 2102966"/>
              <a:gd name="connsiteX41" fmla="*/ 1485563 w 2242827"/>
              <a:gd name="connsiteY41" fmla="*/ 5325 h 2102966"/>
              <a:gd name="connsiteX42" fmla="*/ 1362591 w 2242827"/>
              <a:gd name="connsiteY42" fmla="*/ 0 h 2102966"/>
              <a:gd name="connsiteX43" fmla="*/ 1385194 w 2242827"/>
              <a:gd name="connsiteY43" fmla="*/ 0 h 2102966"/>
              <a:gd name="connsiteX44" fmla="*/ 1364797 w 2242827"/>
              <a:gd name="connsiteY44" fmla="*/ 133264 h 2102966"/>
              <a:gd name="connsiteX45" fmla="*/ 0 w 2242827"/>
              <a:gd name="connsiteY45" fmla="*/ 1245917 h 2102966"/>
              <a:gd name="connsiteX46" fmla="*/ 0 w 2242827"/>
              <a:gd name="connsiteY46" fmla="*/ 1223641 h 2102966"/>
              <a:gd name="connsiteX47" fmla="*/ 1342864 w 2242827"/>
              <a:gd name="connsiteY47" fmla="*/ 128894 h 2102966"/>
              <a:gd name="connsiteX48" fmla="*/ 1238878 w 2242827"/>
              <a:gd name="connsiteY48" fmla="*/ 0 h 2102966"/>
              <a:gd name="connsiteX49" fmla="*/ 1261388 w 2242827"/>
              <a:gd name="connsiteY49" fmla="*/ 0 h 2102966"/>
              <a:gd name="connsiteX50" fmla="*/ 1244763 w 2242827"/>
              <a:gd name="connsiteY50" fmla="*/ 108614 h 2102966"/>
              <a:gd name="connsiteX51" fmla="*/ 0 w 2242827"/>
              <a:gd name="connsiteY51" fmla="*/ 1123397 h 2102966"/>
              <a:gd name="connsiteX52" fmla="*/ 0 w 2242827"/>
              <a:gd name="connsiteY52" fmla="*/ 1101121 h 2102966"/>
              <a:gd name="connsiteX53" fmla="*/ 1222940 w 2242827"/>
              <a:gd name="connsiteY53" fmla="*/ 104135 h 2102966"/>
              <a:gd name="connsiteX54" fmla="*/ 1115178 w 2242827"/>
              <a:gd name="connsiteY54" fmla="*/ 0 h 2102966"/>
              <a:gd name="connsiteX55" fmla="*/ 1137688 w 2242827"/>
              <a:gd name="connsiteY55" fmla="*/ 0 h 2102966"/>
              <a:gd name="connsiteX56" fmla="*/ 1124836 w 2242827"/>
              <a:gd name="connsiteY56" fmla="*/ 83962 h 2102966"/>
              <a:gd name="connsiteX57" fmla="*/ 0 w 2242827"/>
              <a:gd name="connsiteY57" fmla="*/ 1000978 h 2102966"/>
              <a:gd name="connsiteX58" fmla="*/ 0 w 2242827"/>
              <a:gd name="connsiteY58" fmla="*/ 978703 h 2102966"/>
              <a:gd name="connsiteX59" fmla="*/ 1103012 w 2242827"/>
              <a:gd name="connsiteY59" fmla="*/ 79485 h 2102966"/>
              <a:gd name="connsiteX60" fmla="*/ 991375 w 2242827"/>
              <a:gd name="connsiteY60" fmla="*/ 0 h 2102966"/>
              <a:gd name="connsiteX61" fmla="*/ 1013997 w 2242827"/>
              <a:gd name="connsiteY61" fmla="*/ 0 h 2102966"/>
              <a:gd name="connsiteX62" fmla="*/ 1004915 w 2242827"/>
              <a:gd name="connsiteY62" fmla="*/ 59331 h 2102966"/>
              <a:gd name="connsiteX63" fmla="*/ 0 w 2242827"/>
              <a:gd name="connsiteY63" fmla="*/ 878583 h 2102966"/>
              <a:gd name="connsiteX64" fmla="*/ 0 w 2242827"/>
              <a:gd name="connsiteY64" fmla="*/ 856307 h 2102966"/>
              <a:gd name="connsiteX65" fmla="*/ 982981 w 2242827"/>
              <a:gd name="connsiteY65" fmla="*/ 54853 h 2102966"/>
              <a:gd name="connsiteX66" fmla="*/ 866108 w 2242827"/>
              <a:gd name="connsiteY66" fmla="*/ 0 h 2102966"/>
              <a:gd name="connsiteX67" fmla="*/ 888384 w 2242827"/>
              <a:gd name="connsiteY67" fmla="*/ 0 h 2102966"/>
              <a:gd name="connsiteX68" fmla="*/ 884876 w 2242827"/>
              <a:gd name="connsiteY68" fmla="*/ 34680 h 2102966"/>
              <a:gd name="connsiteX69" fmla="*/ 0 w 2242827"/>
              <a:gd name="connsiteY69" fmla="*/ 756058 h 2102966"/>
              <a:gd name="connsiteX70" fmla="*/ 0 w 2242827"/>
              <a:gd name="connsiteY70" fmla="*/ 733782 h 2102966"/>
              <a:gd name="connsiteX71" fmla="*/ 863057 w 2242827"/>
              <a:gd name="connsiteY71" fmla="*/ 30169 h 2102966"/>
              <a:gd name="connsiteX72" fmla="*/ 743692 w 2242827"/>
              <a:gd name="connsiteY72" fmla="*/ 0 h 2102966"/>
              <a:gd name="connsiteX73" fmla="*/ 765973 w 2242827"/>
              <a:gd name="connsiteY73" fmla="*/ 0 h 2102966"/>
              <a:gd name="connsiteX74" fmla="*/ 764957 w 2242827"/>
              <a:gd name="connsiteY74" fmla="*/ 10048 h 2102966"/>
              <a:gd name="connsiteX75" fmla="*/ 0 w 2242827"/>
              <a:gd name="connsiteY75" fmla="*/ 633662 h 2102966"/>
              <a:gd name="connsiteX76" fmla="*/ 0 w 2242827"/>
              <a:gd name="connsiteY76" fmla="*/ 611386 h 2102966"/>
              <a:gd name="connsiteX77" fmla="*/ 743129 w 2242827"/>
              <a:gd name="connsiteY77" fmla="*/ 5570 h 2102966"/>
              <a:gd name="connsiteX78" fmla="*/ 617163 w 2242827"/>
              <a:gd name="connsiteY78" fmla="*/ 0 h 2102966"/>
              <a:gd name="connsiteX79" fmla="*/ 640489 w 2242827"/>
              <a:gd name="connsiteY79" fmla="*/ 0 h 2102966"/>
              <a:gd name="connsiteX80" fmla="*/ 606611 w 2242827"/>
              <a:gd name="connsiteY80" fmla="*/ 108906 h 2102966"/>
              <a:gd name="connsiteX81" fmla="*/ 0 w 2242827"/>
              <a:gd name="connsiteY81" fmla="*/ 511248 h 2102966"/>
              <a:gd name="connsiteX82" fmla="*/ 0 w 2242827"/>
              <a:gd name="connsiteY82" fmla="*/ 488972 h 2102966"/>
              <a:gd name="connsiteX83" fmla="*/ 585980 w 2242827"/>
              <a:gd name="connsiteY83" fmla="*/ 100252 h 2102966"/>
              <a:gd name="connsiteX84" fmla="*/ 489561 w 2242827"/>
              <a:gd name="connsiteY84" fmla="*/ 0 h 2102966"/>
              <a:gd name="connsiteX85" fmla="*/ 512789 w 2242827"/>
              <a:gd name="connsiteY85" fmla="*/ 0 h 2102966"/>
              <a:gd name="connsiteX86" fmla="*/ 493721 w 2242827"/>
              <a:gd name="connsiteY86" fmla="*/ 61289 h 2102966"/>
              <a:gd name="connsiteX87" fmla="*/ 0 w 2242827"/>
              <a:gd name="connsiteY87" fmla="*/ 388735 h 2102966"/>
              <a:gd name="connsiteX88" fmla="*/ 0 w 2242827"/>
              <a:gd name="connsiteY88" fmla="*/ 366459 h 2102966"/>
              <a:gd name="connsiteX89" fmla="*/ 473199 w 2242827"/>
              <a:gd name="connsiteY89" fmla="*/ 52587 h 2102966"/>
              <a:gd name="connsiteX90" fmla="*/ 361966 w 2242827"/>
              <a:gd name="connsiteY90" fmla="*/ 0 h 2102966"/>
              <a:gd name="connsiteX91" fmla="*/ 385181 w 2242827"/>
              <a:gd name="connsiteY91" fmla="*/ 0 h 2102966"/>
              <a:gd name="connsiteX92" fmla="*/ 380937 w 2242827"/>
              <a:gd name="connsiteY92" fmla="*/ 13636 h 2102966"/>
              <a:gd name="connsiteX93" fmla="*/ 0 w 2242827"/>
              <a:gd name="connsiteY93" fmla="*/ 266328 h 2102966"/>
              <a:gd name="connsiteX94" fmla="*/ 0 w 2242827"/>
              <a:gd name="connsiteY94" fmla="*/ 244052 h 2102966"/>
              <a:gd name="connsiteX95" fmla="*/ 360416 w 2242827"/>
              <a:gd name="connsiteY95" fmla="*/ 4982 h 2102966"/>
              <a:gd name="connsiteX96" fmla="*/ 218905 w 2242827"/>
              <a:gd name="connsiteY96" fmla="*/ 0 h 2102966"/>
              <a:gd name="connsiteX97" fmla="*/ 249720 w 2242827"/>
              <a:gd name="connsiteY97" fmla="*/ 0 h 2102966"/>
              <a:gd name="connsiteX98" fmla="*/ 241311 w 2242827"/>
              <a:gd name="connsiteY98" fmla="*/ 15475 h 2102966"/>
              <a:gd name="connsiteX99" fmla="*/ 0 w 2242827"/>
              <a:gd name="connsiteY99" fmla="*/ 143932 h 2102966"/>
              <a:gd name="connsiteX100" fmla="*/ 0 w 2242827"/>
              <a:gd name="connsiteY100" fmla="*/ 121656 h 2102966"/>
              <a:gd name="connsiteX101" fmla="*/ 189966 w 2242827"/>
              <a:gd name="connsiteY101" fmla="*/ 42875 h 21029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</a:cxnLst>
            <a:rect l="l" t="t" r="r" b="b"/>
            <a:pathLst>
              <a:path w="2242827" h="2102966">
                <a:moveTo>
                  <a:pt x="2220549" y="0"/>
                </a:moveTo>
                <a:lnTo>
                  <a:pt x="2242827" y="0"/>
                </a:lnTo>
                <a:lnTo>
                  <a:pt x="2238641" y="82607"/>
                </a:lnTo>
                <a:cubicBezTo>
                  <a:pt x="2123193" y="1215807"/>
                  <a:pt x="1163255" y="2102966"/>
                  <a:pt x="1" y="2102966"/>
                </a:cubicBezTo>
                <a:lnTo>
                  <a:pt x="1" y="2080690"/>
                </a:lnTo>
                <a:cubicBezTo>
                  <a:pt x="1151759" y="2080690"/>
                  <a:pt x="2102176" y="1202330"/>
                  <a:pt x="2216479" y="80336"/>
                </a:cubicBezTo>
                <a:close/>
                <a:moveTo>
                  <a:pt x="2098030" y="0"/>
                </a:moveTo>
                <a:lnTo>
                  <a:pt x="2120412" y="0"/>
                </a:lnTo>
                <a:lnTo>
                  <a:pt x="2116859" y="70117"/>
                </a:lnTo>
                <a:cubicBezTo>
                  <a:pt x="2007691" y="1141666"/>
                  <a:pt x="1099966" y="1980571"/>
                  <a:pt x="1" y="1980571"/>
                </a:cubicBezTo>
                <a:lnTo>
                  <a:pt x="1" y="1958295"/>
                </a:lnTo>
                <a:cubicBezTo>
                  <a:pt x="1088470" y="1958295"/>
                  <a:pt x="1986577" y="1128187"/>
                  <a:pt x="2094588" y="67938"/>
                </a:cubicBezTo>
                <a:close/>
                <a:moveTo>
                  <a:pt x="1975608" y="0"/>
                </a:moveTo>
                <a:lnTo>
                  <a:pt x="1997887" y="0"/>
                </a:lnTo>
                <a:lnTo>
                  <a:pt x="1994968" y="57611"/>
                </a:lnTo>
                <a:cubicBezTo>
                  <a:pt x="1892090" y="1067493"/>
                  <a:pt x="1036676" y="1858047"/>
                  <a:pt x="1" y="1858047"/>
                </a:cubicBezTo>
                <a:lnTo>
                  <a:pt x="1" y="1835771"/>
                </a:lnTo>
                <a:cubicBezTo>
                  <a:pt x="1025181" y="1835771"/>
                  <a:pt x="1871073" y="1053919"/>
                  <a:pt x="1972805" y="55322"/>
                </a:cubicBezTo>
                <a:close/>
                <a:moveTo>
                  <a:pt x="1853193" y="0"/>
                </a:moveTo>
                <a:lnTo>
                  <a:pt x="1875472" y="0"/>
                </a:lnTo>
                <a:lnTo>
                  <a:pt x="1873186" y="45119"/>
                </a:lnTo>
                <a:cubicBezTo>
                  <a:pt x="1776588" y="993350"/>
                  <a:pt x="973388" y="1735650"/>
                  <a:pt x="0" y="1735650"/>
                </a:cubicBezTo>
                <a:lnTo>
                  <a:pt x="0" y="1713374"/>
                </a:lnTo>
                <a:cubicBezTo>
                  <a:pt x="961784" y="1713374"/>
                  <a:pt x="1755557" y="979877"/>
                  <a:pt x="1851022" y="42848"/>
                </a:cubicBezTo>
                <a:close/>
                <a:moveTo>
                  <a:pt x="1730668" y="0"/>
                </a:moveTo>
                <a:lnTo>
                  <a:pt x="1753056" y="0"/>
                </a:lnTo>
                <a:lnTo>
                  <a:pt x="1751404" y="32610"/>
                </a:lnTo>
                <a:cubicBezTo>
                  <a:pt x="1661086" y="919190"/>
                  <a:pt x="910098" y="1613232"/>
                  <a:pt x="0" y="1613232"/>
                </a:cubicBezTo>
                <a:lnTo>
                  <a:pt x="0" y="1590961"/>
                </a:lnTo>
                <a:cubicBezTo>
                  <a:pt x="898495" y="1590961"/>
                  <a:pt x="1639954" y="905712"/>
                  <a:pt x="1729127" y="30432"/>
                </a:cubicBezTo>
                <a:close/>
                <a:moveTo>
                  <a:pt x="1608247" y="0"/>
                </a:moveTo>
                <a:lnTo>
                  <a:pt x="1630525" y="0"/>
                </a:lnTo>
                <a:lnTo>
                  <a:pt x="1629507" y="20086"/>
                </a:lnTo>
                <a:cubicBezTo>
                  <a:pt x="1545469" y="844919"/>
                  <a:pt x="846701" y="1490712"/>
                  <a:pt x="0" y="1490712"/>
                </a:cubicBezTo>
                <a:lnTo>
                  <a:pt x="0" y="1468436"/>
                </a:lnTo>
                <a:cubicBezTo>
                  <a:pt x="835206" y="1468436"/>
                  <a:pt x="1524451" y="831445"/>
                  <a:pt x="1607345" y="17816"/>
                </a:cubicBezTo>
                <a:close/>
                <a:moveTo>
                  <a:pt x="1485833" y="0"/>
                </a:moveTo>
                <a:lnTo>
                  <a:pt x="1508109" y="0"/>
                </a:lnTo>
                <a:lnTo>
                  <a:pt x="1507724" y="7596"/>
                </a:lnTo>
                <a:cubicBezTo>
                  <a:pt x="1429966" y="770778"/>
                  <a:pt x="783416" y="1368317"/>
                  <a:pt x="0" y="1368317"/>
                </a:cubicBezTo>
                <a:lnTo>
                  <a:pt x="0" y="1346041"/>
                </a:lnTo>
                <a:cubicBezTo>
                  <a:pt x="771917" y="1346041"/>
                  <a:pt x="1408949" y="757304"/>
                  <a:pt x="1485563" y="5325"/>
                </a:cubicBezTo>
                <a:close/>
                <a:moveTo>
                  <a:pt x="1362591" y="0"/>
                </a:moveTo>
                <a:lnTo>
                  <a:pt x="1385194" y="0"/>
                </a:lnTo>
                <a:lnTo>
                  <a:pt x="1364797" y="133264"/>
                </a:lnTo>
                <a:cubicBezTo>
                  <a:pt x="1234684" y="767432"/>
                  <a:pt x="672215" y="1245917"/>
                  <a:pt x="0" y="1245917"/>
                </a:cubicBezTo>
                <a:lnTo>
                  <a:pt x="0" y="1223641"/>
                </a:lnTo>
                <a:cubicBezTo>
                  <a:pt x="661385" y="1223641"/>
                  <a:pt x="1214835" y="752908"/>
                  <a:pt x="1342864" y="128894"/>
                </a:cubicBezTo>
                <a:close/>
                <a:moveTo>
                  <a:pt x="1238878" y="0"/>
                </a:moveTo>
                <a:lnTo>
                  <a:pt x="1261388" y="0"/>
                </a:lnTo>
                <a:lnTo>
                  <a:pt x="1244763" y="108614"/>
                </a:lnTo>
                <a:cubicBezTo>
                  <a:pt x="1126083" y="687031"/>
                  <a:pt x="613049" y="1123397"/>
                  <a:pt x="0" y="1123397"/>
                </a:cubicBezTo>
                <a:lnTo>
                  <a:pt x="0" y="1101121"/>
                </a:lnTo>
                <a:cubicBezTo>
                  <a:pt x="602316" y="1101121"/>
                  <a:pt x="1106344" y="672419"/>
                  <a:pt x="1222940" y="104135"/>
                </a:cubicBezTo>
                <a:close/>
                <a:moveTo>
                  <a:pt x="1115178" y="0"/>
                </a:moveTo>
                <a:lnTo>
                  <a:pt x="1137688" y="0"/>
                </a:lnTo>
                <a:lnTo>
                  <a:pt x="1124836" y="83962"/>
                </a:lnTo>
                <a:cubicBezTo>
                  <a:pt x="1017592" y="606647"/>
                  <a:pt x="553979" y="1000978"/>
                  <a:pt x="0" y="1000978"/>
                </a:cubicBezTo>
                <a:lnTo>
                  <a:pt x="0" y="978703"/>
                </a:lnTo>
                <a:cubicBezTo>
                  <a:pt x="543246" y="978703"/>
                  <a:pt x="997852" y="592039"/>
                  <a:pt x="1103012" y="79485"/>
                </a:cubicBezTo>
                <a:close/>
                <a:moveTo>
                  <a:pt x="991375" y="0"/>
                </a:moveTo>
                <a:lnTo>
                  <a:pt x="1013997" y="0"/>
                </a:lnTo>
                <a:lnTo>
                  <a:pt x="1004915" y="59331"/>
                </a:lnTo>
                <a:cubicBezTo>
                  <a:pt x="909100" y="526286"/>
                  <a:pt x="494909" y="878583"/>
                  <a:pt x="0" y="878583"/>
                </a:cubicBezTo>
                <a:lnTo>
                  <a:pt x="0" y="856307"/>
                </a:lnTo>
                <a:cubicBezTo>
                  <a:pt x="484176" y="856307"/>
                  <a:pt x="889272" y="511676"/>
                  <a:pt x="982981" y="54853"/>
                </a:cubicBezTo>
                <a:close/>
                <a:moveTo>
                  <a:pt x="866108" y="0"/>
                </a:moveTo>
                <a:lnTo>
                  <a:pt x="888384" y="0"/>
                </a:lnTo>
                <a:lnTo>
                  <a:pt x="884876" y="34680"/>
                </a:lnTo>
                <a:cubicBezTo>
                  <a:pt x="800495" y="445883"/>
                  <a:pt x="435739" y="756058"/>
                  <a:pt x="0" y="756058"/>
                </a:cubicBezTo>
                <a:lnTo>
                  <a:pt x="0" y="733782"/>
                </a:lnTo>
                <a:cubicBezTo>
                  <a:pt x="425107" y="733782"/>
                  <a:pt x="780781" y="431187"/>
                  <a:pt x="863057" y="30169"/>
                </a:cubicBezTo>
                <a:close/>
                <a:moveTo>
                  <a:pt x="743692" y="0"/>
                </a:moveTo>
                <a:lnTo>
                  <a:pt x="765973" y="0"/>
                </a:lnTo>
                <a:lnTo>
                  <a:pt x="764957" y="10048"/>
                </a:lnTo>
                <a:cubicBezTo>
                  <a:pt x="692029" y="365521"/>
                  <a:pt x="376767" y="633662"/>
                  <a:pt x="0" y="633662"/>
                </a:cubicBezTo>
                <a:lnTo>
                  <a:pt x="0" y="611386"/>
                </a:lnTo>
                <a:cubicBezTo>
                  <a:pt x="365938" y="611386"/>
                  <a:pt x="672265" y="350911"/>
                  <a:pt x="743129" y="5570"/>
                </a:cubicBezTo>
                <a:close/>
                <a:moveTo>
                  <a:pt x="617163" y="0"/>
                </a:moveTo>
                <a:lnTo>
                  <a:pt x="640489" y="0"/>
                </a:lnTo>
                <a:lnTo>
                  <a:pt x="606611" y="108906"/>
                </a:lnTo>
                <a:cubicBezTo>
                  <a:pt x="506524" y="345128"/>
                  <a:pt x="272312" y="511248"/>
                  <a:pt x="0" y="511248"/>
                </a:cubicBezTo>
                <a:lnTo>
                  <a:pt x="0" y="488972"/>
                </a:lnTo>
                <a:cubicBezTo>
                  <a:pt x="263030" y="488972"/>
                  <a:pt x="489290" y="328485"/>
                  <a:pt x="585980" y="100252"/>
                </a:cubicBezTo>
                <a:close/>
                <a:moveTo>
                  <a:pt x="489561" y="0"/>
                </a:moveTo>
                <a:lnTo>
                  <a:pt x="512789" y="0"/>
                </a:lnTo>
                <a:lnTo>
                  <a:pt x="493721" y="61289"/>
                </a:lnTo>
                <a:cubicBezTo>
                  <a:pt x="412246" y="253561"/>
                  <a:pt x="221597" y="388735"/>
                  <a:pt x="0" y="388735"/>
                </a:cubicBezTo>
                <a:lnTo>
                  <a:pt x="0" y="366459"/>
                </a:lnTo>
                <a:cubicBezTo>
                  <a:pt x="212399" y="366459"/>
                  <a:pt x="395116" y="236854"/>
                  <a:pt x="473199" y="52587"/>
                </a:cubicBezTo>
                <a:close/>
                <a:moveTo>
                  <a:pt x="361966" y="0"/>
                </a:moveTo>
                <a:lnTo>
                  <a:pt x="385181" y="0"/>
                </a:lnTo>
                <a:lnTo>
                  <a:pt x="380937" y="13636"/>
                </a:lnTo>
                <a:cubicBezTo>
                  <a:pt x="318070" y="161973"/>
                  <a:pt x="170965" y="266328"/>
                  <a:pt x="0" y="266328"/>
                </a:cubicBezTo>
                <a:lnTo>
                  <a:pt x="0" y="244052"/>
                </a:lnTo>
                <a:cubicBezTo>
                  <a:pt x="161767" y="244052"/>
                  <a:pt x="300940" y="145329"/>
                  <a:pt x="360416" y="4982"/>
                </a:cubicBezTo>
                <a:close/>
                <a:moveTo>
                  <a:pt x="218905" y="0"/>
                </a:moveTo>
                <a:lnTo>
                  <a:pt x="249720" y="0"/>
                </a:lnTo>
                <a:lnTo>
                  <a:pt x="241311" y="15475"/>
                </a:lnTo>
                <a:cubicBezTo>
                  <a:pt x="188962" y="92909"/>
                  <a:pt x="100349" y="143932"/>
                  <a:pt x="0" y="143932"/>
                </a:cubicBezTo>
                <a:lnTo>
                  <a:pt x="0" y="121656"/>
                </a:lnTo>
                <a:cubicBezTo>
                  <a:pt x="74091" y="121656"/>
                  <a:pt x="141290" y="91533"/>
                  <a:pt x="189966" y="42875"/>
                </a:cubicBezTo>
                <a:close/>
              </a:path>
            </a:pathLst>
          </a:custGeom>
          <a:solidFill>
            <a:schemeClr val="accent3">
              <a:lumMod val="20000"/>
              <a:lumOff val="80000"/>
            </a:schemeClr>
          </a:solidFill>
          <a:ln w="4588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8118286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ADFAE2CB-0EAD-E788-FCB7-FB12F6939199}"/>
              </a:ext>
            </a:extLst>
          </p:cNvPr>
          <p:cNvSpPr/>
          <p:nvPr userDrawn="1"/>
        </p:nvSpPr>
        <p:spPr>
          <a:xfrm flipH="1" flipV="1">
            <a:off x="9949173" y="4755034"/>
            <a:ext cx="2242827" cy="2102966"/>
          </a:xfrm>
          <a:custGeom>
            <a:avLst/>
            <a:gdLst>
              <a:gd name="connsiteX0" fmla="*/ 2220549 w 2242827"/>
              <a:gd name="connsiteY0" fmla="*/ 0 h 2102966"/>
              <a:gd name="connsiteX1" fmla="*/ 2242827 w 2242827"/>
              <a:gd name="connsiteY1" fmla="*/ 0 h 2102966"/>
              <a:gd name="connsiteX2" fmla="*/ 2238641 w 2242827"/>
              <a:gd name="connsiteY2" fmla="*/ 82607 h 2102966"/>
              <a:gd name="connsiteX3" fmla="*/ 1 w 2242827"/>
              <a:gd name="connsiteY3" fmla="*/ 2102966 h 2102966"/>
              <a:gd name="connsiteX4" fmla="*/ 1 w 2242827"/>
              <a:gd name="connsiteY4" fmla="*/ 2080690 h 2102966"/>
              <a:gd name="connsiteX5" fmla="*/ 2216479 w 2242827"/>
              <a:gd name="connsiteY5" fmla="*/ 80336 h 2102966"/>
              <a:gd name="connsiteX6" fmla="*/ 2098030 w 2242827"/>
              <a:gd name="connsiteY6" fmla="*/ 0 h 2102966"/>
              <a:gd name="connsiteX7" fmla="*/ 2120412 w 2242827"/>
              <a:gd name="connsiteY7" fmla="*/ 0 h 2102966"/>
              <a:gd name="connsiteX8" fmla="*/ 2116859 w 2242827"/>
              <a:gd name="connsiteY8" fmla="*/ 70117 h 2102966"/>
              <a:gd name="connsiteX9" fmla="*/ 1 w 2242827"/>
              <a:gd name="connsiteY9" fmla="*/ 1980571 h 2102966"/>
              <a:gd name="connsiteX10" fmla="*/ 1 w 2242827"/>
              <a:gd name="connsiteY10" fmla="*/ 1958295 h 2102966"/>
              <a:gd name="connsiteX11" fmla="*/ 2094588 w 2242827"/>
              <a:gd name="connsiteY11" fmla="*/ 67938 h 2102966"/>
              <a:gd name="connsiteX12" fmla="*/ 1975608 w 2242827"/>
              <a:gd name="connsiteY12" fmla="*/ 0 h 2102966"/>
              <a:gd name="connsiteX13" fmla="*/ 1997887 w 2242827"/>
              <a:gd name="connsiteY13" fmla="*/ 0 h 2102966"/>
              <a:gd name="connsiteX14" fmla="*/ 1994968 w 2242827"/>
              <a:gd name="connsiteY14" fmla="*/ 57611 h 2102966"/>
              <a:gd name="connsiteX15" fmla="*/ 1 w 2242827"/>
              <a:gd name="connsiteY15" fmla="*/ 1858047 h 2102966"/>
              <a:gd name="connsiteX16" fmla="*/ 1 w 2242827"/>
              <a:gd name="connsiteY16" fmla="*/ 1835771 h 2102966"/>
              <a:gd name="connsiteX17" fmla="*/ 1972805 w 2242827"/>
              <a:gd name="connsiteY17" fmla="*/ 55322 h 2102966"/>
              <a:gd name="connsiteX18" fmla="*/ 1853193 w 2242827"/>
              <a:gd name="connsiteY18" fmla="*/ 0 h 2102966"/>
              <a:gd name="connsiteX19" fmla="*/ 1875472 w 2242827"/>
              <a:gd name="connsiteY19" fmla="*/ 0 h 2102966"/>
              <a:gd name="connsiteX20" fmla="*/ 1873186 w 2242827"/>
              <a:gd name="connsiteY20" fmla="*/ 45119 h 2102966"/>
              <a:gd name="connsiteX21" fmla="*/ 0 w 2242827"/>
              <a:gd name="connsiteY21" fmla="*/ 1735650 h 2102966"/>
              <a:gd name="connsiteX22" fmla="*/ 0 w 2242827"/>
              <a:gd name="connsiteY22" fmla="*/ 1713374 h 2102966"/>
              <a:gd name="connsiteX23" fmla="*/ 1851022 w 2242827"/>
              <a:gd name="connsiteY23" fmla="*/ 42848 h 2102966"/>
              <a:gd name="connsiteX24" fmla="*/ 1730668 w 2242827"/>
              <a:gd name="connsiteY24" fmla="*/ 0 h 2102966"/>
              <a:gd name="connsiteX25" fmla="*/ 1753056 w 2242827"/>
              <a:gd name="connsiteY25" fmla="*/ 0 h 2102966"/>
              <a:gd name="connsiteX26" fmla="*/ 1751404 w 2242827"/>
              <a:gd name="connsiteY26" fmla="*/ 32610 h 2102966"/>
              <a:gd name="connsiteX27" fmla="*/ 0 w 2242827"/>
              <a:gd name="connsiteY27" fmla="*/ 1613232 h 2102966"/>
              <a:gd name="connsiteX28" fmla="*/ 0 w 2242827"/>
              <a:gd name="connsiteY28" fmla="*/ 1590961 h 2102966"/>
              <a:gd name="connsiteX29" fmla="*/ 1729127 w 2242827"/>
              <a:gd name="connsiteY29" fmla="*/ 30432 h 2102966"/>
              <a:gd name="connsiteX30" fmla="*/ 1608247 w 2242827"/>
              <a:gd name="connsiteY30" fmla="*/ 0 h 2102966"/>
              <a:gd name="connsiteX31" fmla="*/ 1630525 w 2242827"/>
              <a:gd name="connsiteY31" fmla="*/ 0 h 2102966"/>
              <a:gd name="connsiteX32" fmla="*/ 1629507 w 2242827"/>
              <a:gd name="connsiteY32" fmla="*/ 20086 h 2102966"/>
              <a:gd name="connsiteX33" fmla="*/ 0 w 2242827"/>
              <a:gd name="connsiteY33" fmla="*/ 1490712 h 2102966"/>
              <a:gd name="connsiteX34" fmla="*/ 0 w 2242827"/>
              <a:gd name="connsiteY34" fmla="*/ 1468436 h 2102966"/>
              <a:gd name="connsiteX35" fmla="*/ 1607345 w 2242827"/>
              <a:gd name="connsiteY35" fmla="*/ 17816 h 2102966"/>
              <a:gd name="connsiteX36" fmla="*/ 1485833 w 2242827"/>
              <a:gd name="connsiteY36" fmla="*/ 0 h 2102966"/>
              <a:gd name="connsiteX37" fmla="*/ 1508109 w 2242827"/>
              <a:gd name="connsiteY37" fmla="*/ 0 h 2102966"/>
              <a:gd name="connsiteX38" fmla="*/ 1507724 w 2242827"/>
              <a:gd name="connsiteY38" fmla="*/ 7596 h 2102966"/>
              <a:gd name="connsiteX39" fmla="*/ 0 w 2242827"/>
              <a:gd name="connsiteY39" fmla="*/ 1368317 h 2102966"/>
              <a:gd name="connsiteX40" fmla="*/ 0 w 2242827"/>
              <a:gd name="connsiteY40" fmla="*/ 1346041 h 2102966"/>
              <a:gd name="connsiteX41" fmla="*/ 1485563 w 2242827"/>
              <a:gd name="connsiteY41" fmla="*/ 5325 h 2102966"/>
              <a:gd name="connsiteX42" fmla="*/ 1362591 w 2242827"/>
              <a:gd name="connsiteY42" fmla="*/ 0 h 2102966"/>
              <a:gd name="connsiteX43" fmla="*/ 1385194 w 2242827"/>
              <a:gd name="connsiteY43" fmla="*/ 0 h 2102966"/>
              <a:gd name="connsiteX44" fmla="*/ 1364797 w 2242827"/>
              <a:gd name="connsiteY44" fmla="*/ 133264 h 2102966"/>
              <a:gd name="connsiteX45" fmla="*/ 0 w 2242827"/>
              <a:gd name="connsiteY45" fmla="*/ 1245917 h 2102966"/>
              <a:gd name="connsiteX46" fmla="*/ 0 w 2242827"/>
              <a:gd name="connsiteY46" fmla="*/ 1223641 h 2102966"/>
              <a:gd name="connsiteX47" fmla="*/ 1342864 w 2242827"/>
              <a:gd name="connsiteY47" fmla="*/ 128894 h 2102966"/>
              <a:gd name="connsiteX48" fmla="*/ 1238878 w 2242827"/>
              <a:gd name="connsiteY48" fmla="*/ 0 h 2102966"/>
              <a:gd name="connsiteX49" fmla="*/ 1261388 w 2242827"/>
              <a:gd name="connsiteY49" fmla="*/ 0 h 2102966"/>
              <a:gd name="connsiteX50" fmla="*/ 1244763 w 2242827"/>
              <a:gd name="connsiteY50" fmla="*/ 108614 h 2102966"/>
              <a:gd name="connsiteX51" fmla="*/ 0 w 2242827"/>
              <a:gd name="connsiteY51" fmla="*/ 1123397 h 2102966"/>
              <a:gd name="connsiteX52" fmla="*/ 0 w 2242827"/>
              <a:gd name="connsiteY52" fmla="*/ 1101121 h 2102966"/>
              <a:gd name="connsiteX53" fmla="*/ 1222940 w 2242827"/>
              <a:gd name="connsiteY53" fmla="*/ 104135 h 2102966"/>
              <a:gd name="connsiteX54" fmla="*/ 1115178 w 2242827"/>
              <a:gd name="connsiteY54" fmla="*/ 0 h 2102966"/>
              <a:gd name="connsiteX55" fmla="*/ 1137688 w 2242827"/>
              <a:gd name="connsiteY55" fmla="*/ 0 h 2102966"/>
              <a:gd name="connsiteX56" fmla="*/ 1124836 w 2242827"/>
              <a:gd name="connsiteY56" fmla="*/ 83962 h 2102966"/>
              <a:gd name="connsiteX57" fmla="*/ 0 w 2242827"/>
              <a:gd name="connsiteY57" fmla="*/ 1000978 h 2102966"/>
              <a:gd name="connsiteX58" fmla="*/ 0 w 2242827"/>
              <a:gd name="connsiteY58" fmla="*/ 978703 h 2102966"/>
              <a:gd name="connsiteX59" fmla="*/ 1103012 w 2242827"/>
              <a:gd name="connsiteY59" fmla="*/ 79485 h 2102966"/>
              <a:gd name="connsiteX60" fmla="*/ 991375 w 2242827"/>
              <a:gd name="connsiteY60" fmla="*/ 0 h 2102966"/>
              <a:gd name="connsiteX61" fmla="*/ 1013997 w 2242827"/>
              <a:gd name="connsiteY61" fmla="*/ 0 h 2102966"/>
              <a:gd name="connsiteX62" fmla="*/ 1004915 w 2242827"/>
              <a:gd name="connsiteY62" fmla="*/ 59331 h 2102966"/>
              <a:gd name="connsiteX63" fmla="*/ 0 w 2242827"/>
              <a:gd name="connsiteY63" fmla="*/ 878583 h 2102966"/>
              <a:gd name="connsiteX64" fmla="*/ 0 w 2242827"/>
              <a:gd name="connsiteY64" fmla="*/ 856307 h 2102966"/>
              <a:gd name="connsiteX65" fmla="*/ 982981 w 2242827"/>
              <a:gd name="connsiteY65" fmla="*/ 54853 h 2102966"/>
              <a:gd name="connsiteX66" fmla="*/ 866108 w 2242827"/>
              <a:gd name="connsiteY66" fmla="*/ 0 h 2102966"/>
              <a:gd name="connsiteX67" fmla="*/ 888384 w 2242827"/>
              <a:gd name="connsiteY67" fmla="*/ 0 h 2102966"/>
              <a:gd name="connsiteX68" fmla="*/ 884876 w 2242827"/>
              <a:gd name="connsiteY68" fmla="*/ 34680 h 2102966"/>
              <a:gd name="connsiteX69" fmla="*/ 0 w 2242827"/>
              <a:gd name="connsiteY69" fmla="*/ 756058 h 2102966"/>
              <a:gd name="connsiteX70" fmla="*/ 0 w 2242827"/>
              <a:gd name="connsiteY70" fmla="*/ 733782 h 2102966"/>
              <a:gd name="connsiteX71" fmla="*/ 863057 w 2242827"/>
              <a:gd name="connsiteY71" fmla="*/ 30169 h 2102966"/>
              <a:gd name="connsiteX72" fmla="*/ 743692 w 2242827"/>
              <a:gd name="connsiteY72" fmla="*/ 0 h 2102966"/>
              <a:gd name="connsiteX73" fmla="*/ 765973 w 2242827"/>
              <a:gd name="connsiteY73" fmla="*/ 0 h 2102966"/>
              <a:gd name="connsiteX74" fmla="*/ 764957 w 2242827"/>
              <a:gd name="connsiteY74" fmla="*/ 10048 h 2102966"/>
              <a:gd name="connsiteX75" fmla="*/ 0 w 2242827"/>
              <a:gd name="connsiteY75" fmla="*/ 633662 h 2102966"/>
              <a:gd name="connsiteX76" fmla="*/ 0 w 2242827"/>
              <a:gd name="connsiteY76" fmla="*/ 611386 h 2102966"/>
              <a:gd name="connsiteX77" fmla="*/ 743129 w 2242827"/>
              <a:gd name="connsiteY77" fmla="*/ 5570 h 2102966"/>
              <a:gd name="connsiteX78" fmla="*/ 617163 w 2242827"/>
              <a:gd name="connsiteY78" fmla="*/ 0 h 2102966"/>
              <a:gd name="connsiteX79" fmla="*/ 640489 w 2242827"/>
              <a:gd name="connsiteY79" fmla="*/ 0 h 2102966"/>
              <a:gd name="connsiteX80" fmla="*/ 606611 w 2242827"/>
              <a:gd name="connsiteY80" fmla="*/ 108906 h 2102966"/>
              <a:gd name="connsiteX81" fmla="*/ 0 w 2242827"/>
              <a:gd name="connsiteY81" fmla="*/ 511248 h 2102966"/>
              <a:gd name="connsiteX82" fmla="*/ 0 w 2242827"/>
              <a:gd name="connsiteY82" fmla="*/ 488972 h 2102966"/>
              <a:gd name="connsiteX83" fmla="*/ 585980 w 2242827"/>
              <a:gd name="connsiteY83" fmla="*/ 100252 h 2102966"/>
              <a:gd name="connsiteX84" fmla="*/ 489561 w 2242827"/>
              <a:gd name="connsiteY84" fmla="*/ 0 h 2102966"/>
              <a:gd name="connsiteX85" fmla="*/ 512789 w 2242827"/>
              <a:gd name="connsiteY85" fmla="*/ 0 h 2102966"/>
              <a:gd name="connsiteX86" fmla="*/ 493721 w 2242827"/>
              <a:gd name="connsiteY86" fmla="*/ 61289 h 2102966"/>
              <a:gd name="connsiteX87" fmla="*/ 0 w 2242827"/>
              <a:gd name="connsiteY87" fmla="*/ 388735 h 2102966"/>
              <a:gd name="connsiteX88" fmla="*/ 0 w 2242827"/>
              <a:gd name="connsiteY88" fmla="*/ 366459 h 2102966"/>
              <a:gd name="connsiteX89" fmla="*/ 473199 w 2242827"/>
              <a:gd name="connsiteY89" fmla="*/ 52587 h 2102966"/>
              <a:gd name="connsiteX90" fmla="*/ 361966 w 2242827"/>
              <a:gd name="connsiteY90" fmla="*/ 0 h 2102966"/>
              <a:gd name="connsiteX91" fmla="*/ 385181 w 2242827"/>
              <a:gd name="connsiteY91" fmla="*/ 0 h 2102966"/>
              <a:gd name="connsiteX92" fmla="*/ 380937 w 2242827"/>
              <a:gd name="connsiteY92" fmla="*/ 13636 h 2102966"/>
              <a:gd name="connsiteX93" fmla="*/ 0 w 2242827"/>
              <a:gd name="connsiteY93" fmla="*/ 266328 h 2102966"/>
              <a:gd name="connsiteX94" fmla="*/ 0 w 2242827"/>
              <a:gd name="connsiteY94" fmla="*/ 244052 h 2102966"/>
              <a:gd name="connsiteX95" fmla="*/ 360416 w 2242827"/>
              <a:gd name="connsiteY95" fmla="*/ 4982 h 2102966"/>
              <a:gd name="connsiteX96" fmla="*/ 218905 w 2242827"/>
              <a:gd name="connsiteY96" fmla="*/ 0 h 2102966"/>
              <a:gd name="connsiteX97" fmla="*/ 249720 w 2242827"/>
              <a:gd name="connsiteY97" fmla="*/ 0 h 2102966"/>
              <a:gd name="connsiteX98" fmla="*/ 241311 w 2242827"/>
              <a:gd name="connsiteY98" fmla="*/ 15475 h 2102966"/>
              <a:gd name="connsiteX99" fmla="*/ 0 w 2242827"/>
              <a:gd name="connsiteY99" fmla="*/ 143932 h 2102966"/>
              <a:gd name="connsiteX100" fmla="*/ 0 w 2242827"/>
              <a:gd name="connsiteY100" fmla="*/ 121656 h 2102966"/>
              <a:gd name="connsiteX101" fmla="*/ 189966 w 2242827"/>
              <a:gd name="connsiteY101" fmla="*/ 42875 h 21029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</a:cxnLst>
            <a:rect l="l" t="t" r="r" b="b"/>
            <a:pathLst>
              <a:path w="2242827" h="2102966">
                <a:moveTo>
                  <a:pt x="2220549" y="0"/>
                </a:moveTo>
                <a:lnTo>
                  <a:pt x="2242827" y="0"/>
                </a:lnTo>
                <a:lnTo>
                  <a:pt x="2238641" y="82607"/>
                </a:lnTo>
                <a:cubicBezTo>
                  <a:pt x="2123193" y="1215807"/>
                  <a:pt x="1163255" y="2102966"/>
                  <a:pt x="1" y="2102966"/>
                </a:cubicBezTo>
                <a:lnTo>
                  <a:pt x="1" y="2080690"/>
                </a:lnTo>
                <a:cubicBezTo>
                  <a:pt x="1151759" y="2080690"/>
                  <a:pt x="2102176" y="1202330"/>
                  <a:pt x="2216479" y="80336"/>
                </a:cubicBezTo>
                <a:close/>
                <a:moveTo>
                  <a:pt x="2098030" y="0"/>
                </a:moveTo>
                <a:lnTo>
                  <a:pt x="2120412" y="0"/>
                </a:lnTo>
                <a:lnTo>
                  <a:pt x="2116859" y="70117"/>
                </a:lnTo>
                <a:cubicBezTo>
                  <a:pt x="2007691" y="1141666"/>
                  <a:pt x="1099966" y="1980571"/>
                  <a:pt x="1" y="1980571"/>
                </a:cubicBezTo>
                <a:lnTo>
                  <a:pt x="1" y="1958295"/>
                </a:lnTo>
                <a:cubicBezTo>
                  <a:pt x="1088470" y="1958295"/>
                  <a:pt x="1986577" y="1128187"/>
                  <a:pt x="2094588" y="67938"/>
                </a:cubicBezTo>
                <a:close/>
                <a:moveTo>
                  <a:pt x="1975608" y="0"/>
                </a:moveTo>
                <a:lnTo>
                  <a:pt x="1997887" y="0"/>
                </a:lnTo>
                <a:lnTo>
                  <a:pt x="1994968" y="57611"/>
                </a:lnTo>
                <a:cubicBezTo>
                  <a:pt x="1892090" y="1067493"/>
                  <a:pt x="1036676" y="1858047"/>
                  <a:pt x="1" y="1858047"/>
                </a:cubicBezTo>
                <a:lnTo>
                  <a:pt x="1" y="1835771"/>
                </a:lnTo>
                <a:cubicBezTo>
                  <a:pt x="1025181" y="1835771"/>
                  <a:pt x="1871073" y="1053919"/>
                  <a:pt x="1972805" y="55322"/>
                </a:cubicBezTo>
                <a:close/>
                <a:moveTo>
                  <a:pt x="1853193" y="0"/>
                </a:moveTo>
                <a:lnTo>
                  <a:pt x="1875472" y="0"/>
                </a:lnTo>
                <a:lnTo>
                  <a:pt x="1873186" y="45119"/>
                </a:lnTo>
                <a:cubicBezTo>
                  <a:pt x="1776588" y="993350"/>
                  <a:pt x="973388" y="1735650"/>
                  <a:pt x="0" y="1735650"/>
                </a:cubicBezTo>
                <a:lnTo>
                  <a:pt x="0" y="1713374"/>
                </a:lnTo>
                <a:cubicBezTo>
                  <a:pt x="961784" y="1713374"/>
                  <a:pt x="1755557" y="979877"/>
                  <a:pt x="1851022" y="42848"/>
                </a:cubicBezTo>
                <a:close/>
                <a:moveTo>
                  <a:pt x="1730668" y="0"/>
                </a:moveTo>
                <a:lnTo>
                  <a:pt x="1753056" y="0"/>
                </a:lnTo>
                <a:lnTo>
                  <a:pt x="1751404" y="32610"/>
                </a:lnTo>
                <a:cubicBezTo>
                  <a:pt x="1661086" y="919190"/>
                  <a:pt x="910098" y="1613232"/>
                  <a:pt x="0" y="1613232"/>
                </a:cubicBezTo>
                <a:lnTo>
                  <a:pt x="0" y="1590961"/>
                </a:lnTo>
                <a:cubicBezTo>
                  <a:pt x="898495" y="1590961"/>
                  <a:pt x="1639954" y="905712"/>
                  <a:pt x="1729127" y="30432"/>
                </a:cubicBezTo>
                <a:close/>
                <a:moveTo>
                  <a:pt x="1608247" y="0"/>
                </a:moveTo>
                <a:lnTo>
                  <a:pt x="1630525" y="0"/>
                </a:lnTo>
                <a:lnTo>
                  <a:pt x="1629507" y="20086"/>
                </a:lnTo>
                <a:cubicBezTo>
                  <a:pt x="1545469" y="844919"/>
                  <a:pt x="846701" y="1490712"/>
                  <a:pt x="0" y="1490712"/>
                </a:cubicBezTo>
                <a:lnTo>
                  <a:pt x="0" y="1468436"/>
                </a:lnTo>
                <a:cubicBezTo>
                  <a:pt x="835206" y="1468436"/>
                  <a:pt x="1524451" y="831445"/>
                  <a:pt x="1607345" y="17816"/>
                </a:cubicBezTo>
                <a:close/>
                <a:moveTo>
                  <a:pt x="1485833" y="0"/>
                </a:moveTo>
                <a:lnTo>
                  <a:pt x="1508109" y="0"/>
                </a:lnTo>
                <a:lnTo>
                  <a:pt x="1507724" y="7596"/>
                </a:lnTo>
                <a:cubicBezTo>
                  <a:pt x="1429966" y="770778"/>
                  <a:pt x="783416" y="1368317"/>
                  <a:pt x="0" y="1368317"/>
                </a:cubicBezTo>
                <a:lnTo>
                  <a:pt x="0" y="1346041"/>
                </a:lnTo>
                <a:cubicBezTo>
                  <a:pt x="771917" y="1346041"/>
                  <a:pt x="1408949" y="757304"/>
                  <a:pt x="1485563" y="5325"/>
                </a:cubicBezTo>
                <a:close/>
                <a:moveTo>
                  <a:pt x="1362591" y="0"/>
                </a:moveTo>
                <a:lnTo>
                  <a:pt x="1385194" y="0"/>
                </a:lnTo>
                <a:lnTo>
                  <a:pt x="1364797" y="133264"/>
                </a:lnTo>
                <a:cubicBezTo>
                  <a:pt x="1234684" y="767432"/>
                  <a:pt x="672215" y="1245917"/>
                  <a:pt x="0" y="1245917"/>
                </a:cubicBezTo>
                <a:lnTo>
                  <a:pt x="0" y="1223641"/>
                </a:lnTo>
                <a:cubicBezTo>
                  <a:pt x="661385" y="1223641"/>
                  <a:pt x="1214835" y="752908"/>
                  <a:pt x="1342864" y="128894"/>
                </a:cubicBezTo>
                <a:close/>
                <a:moveTo>
                  <a:pt x="1238878" y="0"/>
                </a:moveTo>
                <a:lnTo>
                  <a:pt x="1261388" y="0"/>
                </a:lnTo>
                <a:lnTo>
                  <a:pt x="1244763" y="108614"/>
                </a:lnTo>
                <a:cubicBezTo>
                  <a:pt x="1126083" y="687031"/>
                  <a:pt x="613049" y="1123397"/>
                  <a:pt x="0" y="1123397"/>
                </a:cubicBezTo>
                <a:lnTo>
                  <a:pt x="0" y="1101121"/>
                </a:lnTo>
                <a:cubicBezTo>
                  <a:pt x="602316" y="1101121"/>
                  <a:pt x="1106344" y="672419"/>
                  <a:pt x="1222940" y="104135"/>
                </a:cubicBezTo>
                <a:close/>
                <a:moveTo>
                  <a:pt x="1115178" y="0"/>
                </a:moveTo>
                <a:lnTo>
                  <a:pt x="1137688" y="0"/>
                </a:lnTo>
                <a:lnTo>
                  <a:pt x="1124836" y="83962"/>
                </a:lnTo>
                <a:cubicBezTo>
                  <a:pt x="1017592" y="606647"/>
                  <a:pt x="553979" y="1000978"/>
                  <a:pt x="0" y="1000978"/>
                </a:cubicBezTo>
                <a:lnTo>
                  <a:pt x="0" y="978703"/>
                </a:lnTo>
                <a:cubicBezTo>
                  <a:pt x="543246" y="978703"/>
                  <a:pt x="997852" y="592039"/>
                  <a:pt x="1103012" y="79485"/>
                </a:cubicBezTo>
                <a:close/>
                <a:moveTo>
                  <a:pt x="991375" y="0"/>
                </a:moveTo>
                <a:lnTo>
                  <a:pt x="1013997" y="0"/>
                </a:lnTo>
                <a:lnTo>
                  <a:pt x="1004915" y="59331"/>
                </a:lnTo>
                <a:cubicBezTo>
                  <a:pt x="909100" y="526286"/>
                  <a:pt x="494909" y="878583"/>
                  <a:pt x="0" y="878583"/>
                </a:cubicBezTo>
                <a:lnTo>
                  <a:pt x="0" y="856307"/>
                </a:lnTo>
                <a:cubicBezTo>
                  <a:pt x="484176" y="856307"/>
                  <a:pt x="889272" y="511676"/>
                  <a:pt x="982981" y="54853"/>
                </a:cubicBezTo>
                <a:close/>
                <a:moveTo>
                  <a:pt x="866108" y="0"/>
                </a:moveTo>
                <a:lnTo>
                  <a:pt x="888384" y="0"/>
                </a:lnTo>
                <a:lnTo>
                  <a:pt x="884876" y="34680"/>
                </a:lnTo>
                <a:cubicBezTo>
                  <a:pt x="800495" y="445883"/>
                  <a:pt x="435739" y="756058"/>
                  <a:pt x="0" y="756058"/>
                </a:cubicBezTo>
                <a:lnTo>
                  <a:pt x="0" y="733782"/>
                </a:lnTo>
                <a:cubicBezTo>
                  <a:pt x="425107" y="733782"/>
                  <a:pt x="780781" y="431187"/>
                  <a:pt x="863057" y="30169"/>
                </a:cubicBezTo>
                <a:close/>
                <a:moveTo>
                  <a:pt x="743692" y="0"/>
                </a:moveTo>
                <a:lnTo>
                  <a:pt x="765973" y="0"/>
                </a:lnTo>
                <a:lnTo>
                  <a:pt x="764957" y="10048"/>
                </a:lnTo>
                <a:cubicBezTo>
                  <a:pt x="692029" y="365521"/>
                  <a:pt x="376767" y="633662"/>
                  <a:pt x="0" y="633662"/>
                </a:cubicBezTo>
                <a:lnTo>
                  <a:pt x="0" y="611386"/>
                </a:lnTo>
                <a:cubicBezTo>
                  <a:pt x="365938" y="611386"/>
                  <a:pt x="672265" y="350911"/>
                  <a:pt x="743129" y="5570"/>
                </a:cubicBezTo>
                <a:close/>
                <a:moveTo>
                  <a:pt x="617163" y="0"/>
                </a:moveTo>
                <a:lnTo>
                  <a:pt x="640489" y="0"/>
                </a:lnTo>
                <a:lnTo>
                  <a:pt x="606611" y="108906"/>
                </a:lnTo>
                <a:cubicBezTo>
                  <a:pt x="506524" y="345128"/>
                  <a:pt x="272312" y="511248"/>
                  <a:pt x="0" y="511248"/>
                </a:cubicBezTo>
                <a:lnTo>
                  <a:pt x="0" y="488972"/>
                </a:lnTo>
                <a:cubicBezTo>
                  <a:pt x="263030" y="488972"/>
                  <a:pt x="489290" y="328485"/>
                  <a:pt x="585980" y="100252"/>
                </a:cubicBezTo>
                <a:close/>
                <a:moveTo>
                  <a:pt x="489561" y="0"/>
                </a:moveTo>
                <a:lnTo>
                  <a:pt x="512789" y="0"/>
                </a:lnTo>
                <a:lnTo>
                  <a:pt x="493721" y="61289"/>
                </a:lnTo>
                <a:cubicBezTo>
                  <a:pt x="412246" y="253561"/>
                  <a:pt x="221597" y="388735"/>
                  <a:pt x="0" y="388735"/>
                </a:cubicBezTo>
                <a:lnTo>
                  <a:pt x="0" y="366459"/>
                </a:lnTo>
                <a:cubicBezTo>
                  <a:pt x="212399" y="366459"/>
                  <a:pt x="395116" y="236854"/>
                  <a:pt x="473199" y="52587"/>
                </a:cubicBezTo>
                <a:close/>
                <a:moveTo>
                  <a:pt x="361966" y="0"/>
                </a:moveTo>
                <a:lnTo>
                  <a:pt x="385181" y="0"/>
                </a:lnTo>
                <a:lnTo>
                  <a:pt x="380937" y="13636"/>
                </a:lnTo>
                <a:cubicBezTo>
                  <a:pt x="318070" y="161973"/>
                  <a:pt x="170965" y="266328"/>
                  <a:pt x="0" y="266328"/>
                </a:cubicBezTo>
                <a:lnTo>
                  <a:pt x="0" y="244052"/>
                </a:lnTo>
                <a:cubicBezTo>
                  <a:pt x="161767" y="244052"/>
                  <a:pt x="300940" y="145329"/>
                  <a:pt x="360416" y="4982"/>
                </a:cubicBezTo>
                <a:close/>
                <a:moveTo>
                  <a:pt x="218905" y="0"/>
                </a:moveTo>
                <a:lnTo>
                  <a:pt x="249720" y="0"/>
                </a:lnTo>
                <a:lnTo>
                  <a:pt x="241311" y="15475"/>
                </a:lnTo>
                <a:cubicBezTo>
                  <a:pt x="188962" y="92909"/>
                  <a:pt x="100349" y="143932"/>
                  <a:pt x="0" y="143932"/>
                </a:cubicBezTo>
                <a:lnTo>
                  <a:pt x="0" y="121656"/>
                </a:lnTo>
                <a:cubicBezTo>
                  <a:pt x="74091" y="121656"/>
                  <a:pt x="141290" y="91533"/>
                  <a:pt x="189966" y="42875"/>
                </a:cubicBezTo>
                <a:close/>
              </a:path>
            </a:pathLst>
          </a:custGeom>
          <a:solidFill>
            <a:schemeClr val="accent3">
              <a:lumMod val="20000"/>
              <a:lumOff val="80000"/>
            </a:schemeClr>
          </a:solidFill>
          <a:ln w="4588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500552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CAA6B609-D718-DB49-892F-7E49376CC913}"/>
              </a:ext>
            </a:extLst>
          </p:cNvPr>
          <p:cNvSpPr/>
          <p:nvPr userDrawn="1"/>
        </p:nvSpPr>
        <p:spPr>
          <a:xfrm flipH="1" flipV="1">
            <a:off x="9949173" y="4755034"/>
            <a:ext cx="2242827" cy="2102966"/>
          </a:xfrm>
          <a:custGeom>
            <a:avLst/>
            <a:gdLst>
              <a:gd name="connsiteX0" fmla="*/ 2220549 w 2242827"/>
              <a:gd name="connsiteY0" fmla="*/ 0 h 2102966"/>
              <a:gd name="connsiteX1" fmla="*/ 2242827 w 2242827"/>
              <a:gd name="connsiteY1" fmla="*/ 0 h 2102966"/>
              <a:gd name="connsiteX2" fmla="*/ 2238641 w 2242827"/>
              <a:gd name="connsiteY2" fmla="*/ 82607 h 2102966"/>
              <a:gd name="connsiteX3" fmla="*/ 1 w 2242827"/>
              <a:gd name="connsiteY3" fmla="*/ 2102966 h 2102966"/>
              <a:gd name="connsiteX4" fmla="*/ 1 w 2242827"/>
              <a:gd name="connsiteY4" fmla="*/ 2080690 h 2102966"/>
              <a:gd name="connsiteX5" fmla="*/ 2216479 w 2242827"/>
              <a:gd name="connsiteY5" fmla="*/ 80336 h 2102966"/>
              <a:gd name="connsiteX6" fmla="*/ 2098030 w 2242827"/>
              <a:gd name="connsiteY6" fmla="*/ 0 h 2102966"/>
              <a:gd name="connsiteX7" fmla="*/ 2120412 w 2242827"/>
              <a:gd name="connsiteY7" fmla="*/ 0 h 2102966"/>
              <a:gd name="connsiteX8" fmla="*/ 2116859 w 2242827"/>
              <a:gd name="connsiteY8" fmla="*/ 70117 h 2102966"/>
              <a:gd name="connsiteX9" fmla="*/ 1 w 2242827"/>
              <a:gd name="connsiteY9" fmla="*/ 1980571 h 2102966"/>
              <a:gd name="connsiteX10" fmla="*/ 1 w 2242827"/>
              <a:gd name="connsiteY10" fmla="*/ 1958295 h 2102966"/>
              <a:gd name="connsiteX11" fmla="*/ 2094588 w 2242827"/>
              <a:gd name="connsiteY11" fmla="*/ 67938 h 2102966"/>
              <a:gd name="connsiteX12" fmla="*/ 1975608 w 2242827"/>
              <a:gd name="connsiteY12" fmla="*/ 0 h 2102966"/>
              <a:gd name="connsiteX13" fmla="*/ 1997887 w 2242827"/>
              <a:gd name="connsiteY13" fmla="*/ 0 h 2102966"/>
              <a:gd name="connsiteX14" fmla="*/ 1994968 w 2242827"/>
              <a:gd name="connsiteY14" fmla="*/ 57611 h 2102966"/>
              <a:gd name="connsiteX15" fmla="*/ 1 w 2242827"/>
              <a:gd name="connsiteY15" fmla="*/ 1858047 h 2102966"/>
              <a:gd name="connsiteX16" fmla="*/ 1 w 2242827"/>
              <a:gd name="connsiteY16" fmla="*/ 1835771 h 2102966"/>
              <a:gd name="connsiteX17" fmla="*/ 1972805 w 2242827"/>
              <a:gd name="connsiteY17" fmla="*/ 55322 h 2102966"/>
              <a:gd name="connsiteX18" fmla="*/ 1853193 w 2242827"/>
              <a:gd name="connsiteY18" fmla="*/ 0 h 2102966"/>
              <a:gd name="connsiteX19" fmla="*/ 1875472 w 2242827"/>
              <a:gd name="connsiteY19" fmla="*/ 0 h 2102966"/>
              <a:gd name="connsiteX20" fmla="*/ 1873186 w 2242827"/>
              <a:gd name="connsiteY20" fmla="*/ 45119 h 2102966"/>
              <a:gd name="connsiteX21" fmla="*/ 0 w 2242827"/>
              <a:gd name="connsiteY21" fmla="*/ 1735650 h 2102966"/>
              <a:gd name="connsiteX22" fmla="*/ 0 w 2242827"/>
              <a:gd name="connsiteY22" fmla="*/ 1713374 h 2102966"/>
              <a:gd name="connsiteX23" fmla="*/ 1851022 w 2242827"/>
              <a:gd name="connsiteY23" fmla="*/ 42848 h 2102966"/>
              <a:gd name="connsiteX24" fmla="*/ 1730668 w 2242827"/>
              <a:gd name="connsiteY24" fmla="*/ 0 h 2102966"/>
              <a:gd name="connsiteX25" fmla="*/ 1753056 w 2242827"/>
              <a:gd name="connsiteY25" fmla="*/ 0 h 2102966"/>
              <a:gd name="connsiteX26" fmla="*/ 1751404 w 2242827"/>
              <a:gd name="connsiteY26" fmla="*/ 32610 h 2102966"/>
              <a:gd name="connsiteX27" fmla="*/ 0 w 2242827"/>
              <a:gd name="connsiteY27" fmla="*/ 1613232 h 2102966"/>
              <a:gd name="connsiteX28" fmla="*/ 0 w 2242827"/>
              <a:gd name="connsiteY28" fmla="*/ 1590961 h 2102966"/>
              <a:gd name="connsiteX29" fmla="*/ 1729127 w 2242827"/>
              <a:gd name="connsiteY29" fmla="*/ 30432 h 2102966"/>
              <a:gd name="connsiteX30" fmla="*/ 1608247 w 2242827"/>
              <a:gd name="connsiteY30" fmla="*/ 0 h 2102966"/>
              <a:gd name="connsiteX31" fmla="*/ 1630525 w 2242827"/>
              <a:gd name="connsiteY31" fmla="*/ 0 h 2102966"/>
              <a:gd name="connsiteX32" fmla="*/ 1629507 w 2242827"/>
              <a:gd name="connsiteY32" fmla="*/ 20086 h 2102966"/>
              <a:gd name="connsiteX33" fmla="*/ 0 w 2242827"/>
              <a:gd name="connsiteY33" fmla="*/ 1490712 h 2102966"/>
              <a:gd name="connsiteX34" fmla="*/ 0 w 2242827"/>
              <a:gd name="connsiteY34" fmla="*/ 1468436 h 2102966"/>
              <a:gd name="connsiteX35" fmla="*/ 1607345 w 2242827"/>
              <a:gd name="connsiteY35" fmla="*/ 17816 h 2102966"/>
              <a:gd name="connsiteX36" fmla="*/ 1485833 w 2242827"/>
              <a:gd name="connsiteY36" fmla="*/ 0 h 2102966"/>
              <a:gd name="connsiteX37" fmla="*/ 1508109 w 2242827"/>
              <a:gd name="connsiteY37" fmla="*/ 0 h 2102966"/>
              <a:gd name="connsiteX38" fmla="*/ 1507724 w 2242827"/>
              <a:gd name="connsiteY38" fmla="*/ 7596 h 2102966"/>
              <a:gd name="connsiteX39" fmla="*/ 0 w 2242827"/>
              <a:gd name="connsiteY39" fmla="*/ 1368317 h 2102966"/>
              <a:gd name="connsiteX40" fmla="*/ 0 w 2242827"/>
              <a:gd name="connsiteY40" fmla="*/ 1346041 h 2102966"/>
              <a:gd name="connsiteX41" fmla="*/ 1485563 w 2242827"/>
              <a:gd name="connsiteY41" fmla="*/ 5325 h 2102966"/>
              <a:gd name="connsiteX42" fmla="*/ 1362591 w 2242827"/>
              <a:gd name="connsiteY42" fmla="*/ 0 h 2102966"/>
              <a:gd name="connsiteX43" fmla="*/ 1385194 w 2242827"/>
              <a:gd name="connsiteY43" fmla="*/ 0 h 2102966"/>
              <a:gd name="connsiteX44" fmla="*/ 1364797 w 2242827"/>
              <a:gd name="connsiteY44" fmla="*/ 133264 h 2102966"/>
              <a:gd name="connsiteX45" fmla="*/ 0 w 2242827"/>
              <a:gd name="connsiteY45" fmla="*/ 1245917 h 2102966"/>
              <a:gd name="connsiteX46" fmla="*/ 0 w 2242827"/>
              <a:gd name="connsiteY46" fmla="*/ 1223641 h 2102966"/>
              <a:gd name="connsiteX47" fmla="*/ 1342864 w 2242827"/>
              <a:gd name="connsiteY47" fmla="*/ 128894 h 2102966"/>
              <a:gd name="connsiteX48" fmla="*/ 1238878 w 2242827"/>
              <a:gd name="connsiteY48" fmla="*/ 0 h 2102966"/>
              <a:gd name="connsiteX49" fmla="*/ 1261388 w 2242827"/>
              <a:gd name="connsiteY49" fmla="*/ 0 h 2102966"/>
              <a:gd name="connsiteX50" fmla="*/ 1244763 w 2242827"/>
              <a:gd name="connsiteY50" fmla="*/ 108614 h 2102966"/>
              <a:gd name="connsiteX51" fmla="*/ 0 w 2242827"/>
              <a:gd name="connsiteY51" fmla="*/ 1123397 h 2102966"/>
              <a:gd name="connsiteX52" fmla="*/ 0 w 2242827"/>
              <a:gd name="connsiteY52" fmla="*/ 1101121 h 2102966"/>
              <a:gd name="connsiteX53" fmla="*/ 1222940 w 2242827"/>
              <a:gd name="connsiteY53" fmla="*/ 104135 h 2102966"/>
              <a:gd name="connsiteX54" fmla="*/ 1115178 w 2242827"/>
              <a:gd name="connsiteY54" fmla="*/ 0 h 2102966"/>
              <a:gd name="connsiteX55" fmla="*/ 1137688 w 2242827"/>
              <a:gd name="connsiteY55" fmla="*/ 0 h 2102966"/>
              <a:gd name="connsiteX56" fmla="*/ 1124836 w 2242827"/>
              <a:gd name="connsiteY56" fmla="*/ 83962 h 2102966"/>
              <a:gd name="connsiteX57" fmla="*/ 0 w 2242827"/>
              <a:gd name="connsiteY57" fmla="*/ 1000978 h 2102966"/>
              <a:gd name="connsiteX58" fmla="*/ 0 w 2242827"/>
              <a:gd name="connsiteY58" fmla="*/ 978703 h 2102966"/>
              <a:gd name="connsiteX59" fmla="*/ 1103012 w 2242827"/>
              <a:gd name="connsiteY59" fmla="*/ 79485 h 2102966"/>
              <a:gd name="connsiteX60" fmla="*/ 991375 w 2242827"/>
              <a:gd name="connsiteY60" fmla="*/ 0 h 2102966"/>
              <a:gd name="connsiteX61" fmla="*/ 1013997 w 2242827"/>
              <a:gd name="connsiteY61" fmla="*/ 0 h 2102966"/>
              <a:gd name="connsiteX62" fmla="*/ 1004915 w 2242827"/>
              <a:gd name="connsiteY62" fmla="*/ 59331 h 2102966"/>
              <a:gd name="connsiteX63" fmla="*/ 0 w 2242827"/>
              <a:gd name="connsiteY63" fmla="*/ 878583 h 2102966"/>
              <a:gd name="connsiteX64" fmla="*/ 0 w 2242827"/>
              <a:gd name="connsiteY64" fmla="*/ 856307 h 2102966"/>
              <a:gd name="connsiteX65" fmla="*/ 982981 w 2242827"/>
              <a:gd name="connsiteY65" fmla="*/ 54853 h 2102966"/>
              <a:gd name="connsiteX66" fmla="*/ 866108 w 2242827"/>
              <a:gd name="connsiteY66" fmla="*/ 0 h 2102966"/>
              <a:gd name="connsiteX67" fmla="*/ 888384 w 2242827"/>
              <a:gd name="connsiteY67" fmla="*/ 0 h 2102966"/>
              <a:gd name="connsiteX68" fmla="*/ 884876 w 2242827"/>
              <a:gd name="connsiteY68" fmla="*/ 34680 h 2102966"/>
              <a:gd name="connsiteX69" fmla="*/ 0 w 2242827"/>
              <a:gd name="connsiteY69" fmla="*/ 756058 h 2102966"/>
              <a:gd name="connsiteX70" fmla="*/ 0 w 2242827"/>
              <a:gd name="connsiteY70" fmla="*/ 733782 h 2102966"/>
              <a:gd name="connsiteX71" fmla="*/ 863057 w 2242827"/>
              <a:gd name="connsiteY71" fmla="*/ 30169 h 2102966"/>
              <a:gd name="connsiteX72" fmla="*/ 743692 w 2242827"/>
              <a:gd name="connsiteY72" fmla="*/ 0 h 2102966"/>
              <a:gd name="connsiteX73" fmla="*/ 765973 w 2242827"/>
              <a:gd name="connsiteY73" fmla="*/ 0 h 2102966"/>
              <a:gd name="connsiteX74" fmla="*/ 764957 w 2242827"/>
              <a:gd name="connsiteY74" fmla="*/ 10048 h 2102966"/>
              <a:gd name="connsiteX75" fmla="*/ 0 w 2242827"/>
              <a:gd name="connsiteY75" fmla="*/ 633662 h 2102966"/>
              <a:gd name="connsiteX76" fmla="*/ 0 w 2242827"/>
              <a:gd name="connsiteY76" fmla="*/ 611386 h 2102966"/>
              <a:gd name="connsiteX77" fmla="*/ 743129 w 2242827"/>
              <a:gd name="connsiteY77" fmla="*/ 5570 h 2102966"/>
              <a:gd name="connsiteX78" fmla="*/ 617163 w 2242827"/>
              <a:gd name="connsiteY78" fmla="*/ 0 h 2102966"/>
              <a:gd name="connsiteX79" fmla="*/ 640489 w 2242827"/>
              <a:gd name="connsiteY79" fmla="*/ 0 h 2102966"/>
              <a:gd name="connsiteX80" fmla="*/ 606611 w 2242827"/>
              <a:gd name="connsiteY80" fmla="*/ 108906 h 2102966"/>
              <a:gd name="connsiteX81" fmla="*/ 0 w 2242827"/>
              <a:gd name="connsiteY81" fmla="*/ 511248 h 2102966"/>
              <a:gd name="connsiteX82" fmla="*/ 0 w 2242827"/>
              <a:gd name="connsiteY82" fmla="*/ 488972 h 2102966"/>
              <a:gd name="connsiteX83" fmla="*/ 585980 w 2242827"/>
              <a:gd name="connsiteY83" fmla="*/ 100252 h 2102966"/>
              <a:gd name="connsiteX84" fmla="*/ 489561 w 2242827"/>
              <a:gd name="connsiteY84" fmla="*/ 0 h 2102966"/>
              <a:gd name="connsiteX85" fmla="*/ 512789 w 2242827"/>
              <a:gd name="connsiteY85" fmla="*/ 0 h 2102966"/>
              <a:gd name="connsiteX86" fmla="*/ 493721 w 2242827"/>
              <a:gd name="connsiteY86" fmla="*/ 61289 h 2102966"/>
              <a:gd name="connsiteX87" fmla="*/ 0 w 2242827"/>
              <a:gd name="connsiteY87" fmla="*/ 388735 h 2102966"/>
              <a:gd name="connsiteX88" fmla="*/ 0 w 2242827"/>
              <a:gd name="connsiteY88" fmla="*/ 366459 h 2102966"/>
              <a:gd name="connsiteX89" fmla="*/ 473199 w 2242827"/>
              <a:gd name="connsiteY89" fmla="*/ 52587 h 2102966"/>
              <a:gd name="connsiteX90" fmla="*/ 361966 w 2242827"/>
              <a:gd name="connsiteY90" fmla="*/ 0 h 2102966"/>
              <a:gd name="connsiteX91" fmla="*/ 385181 w 2242827"/>
              <a:gd name="connsiteY91" fmla="*/ 0 h 2102966"/>
              <a:gd name="connsiteX92" fmla="*/ 380937 w 2242827"/>
              <a:gd name="connsiteY92" fmla="*/ 13636 h 2102966"/>
              <a:gd name="connsiteX93" fmla="*/ 0 w 2242827"/>
              <a:gd name="connsiteY93" fmla="*/ 266328 h 2102966"/>
              <a:gd name="connsiteX94" fmla="*/ 0 w 2242827"/>
              <a:gd name="connsiteY94" fmla="*/ 244052 h 2102966"/>
              <a:gd name="connsiteX95" fmla="*/ 360416 w 2242827"/>
              <a:gd name="connsiteY95" fmla="*/ 4982 h 2102966"/>
              <a:gd name="connsiteX96" fmla="*/ 218905 w 2242827"/>
              <a:gd name="connsiteY96" fmla="*/ 0 h 2102966"/>
              <a:gd name="connsiteX97" fmla="*/ 249720 w 2242827"/>
              <a:gd name="connsiteY97" fmla="*/ 0 h 2102966"/>
              <a:gd name="connsiteX98" fmla="*/ 241311 w 2242827"/>
              <a:gd name="connsiteY98" fmla="*/ 15475 h 2102966"/>
              <a:gd name="connsiteX99" fmla="*/ 0 w 2242827"/>
              <a:gd name="connsiteY99" fmla="*/ 143932 h 2102966"/>
              <a:gd name="connsiteX100" fmla="*/ 0 w 2242827"/>
              <a:gd name="connsiteY100" fmla="*/ 121656 h 2102966"/>
              <a:gd name="connsiteX101" fmla="*/ 189966 w 2242827"/>
              <a:gd name="connsiteY101" fmla="*/ 42875 h 21029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</a:cxnLst>
            <a:rect l="l" t="t" r="r" b="b"/>
            <a:pathLst>
              <a:path w="2242827" h="2102966">
                <a:moveTo>
                  <a:pt x="2220549" y="0"/>
                </a:moveTo>
                <a:lnTo>
                  <a:pt x="2242827" y="0"/>
                </a:lnTo>
                <a:lnTo>
                  <a:pt x="2238641" y="82607"/>
                </a:lnTo>
                <a:cubicBezTo>
                  <a:pt x="2123193" y="1215807"/>
                  <a:pt x="1163255" y="2102966"/>
                  <a:pt x="1" y="2102966"/>
                </a:cubicBezTo>
                <a:lnTo>
                  <a:pt x="1" y="2080690"/>
                </a:lnTo>
                <a:cubicBezTo>
                  <a:pt x="1151759" y="2080690"/>
                  <a:pt x="2102176" y="1202330"/>
                  <a:pt x="2216479" y="80336"/>
                </a:cubicBezTo>
                <a:close/>
                <a:moveTo>
                  <a:pt x="2098030" y="0"/>
                </a:moveTo>
                <a:lnTo>
                  <a:pt x="2120412" y="0"/>
                </a:lnTo>
                <a:lnTo>
                  <a:pt x="2116859" y="70117"/>
                </a:lnTo>
                <a:cubicBezTo>
                  <a:pt x="2007691" y="1141666"/>
                  <a:pt x="1099966" y="1980571"/>
                  <a:pt x="1" y="1980571"/>
                </a:cubicBezTo>
                <a:lnTo>
                  <a:pt x="1" y="1958295"/>
                </a:lnTo>
                <a:cubicBezTo>
                  <a:pt x="1088470" y="1958295"/>
                  <a:pt x="1986577" y="1128187"/>
                  <a:pt x="2094588" y="67938"/>
                </a:cubicBezTo>
                <a:close/>
                <a:moveTo>
                  <a:pt x="1975608" y="0"/>
                </a:moveTo>
                <a:lnTo>
                  <a:pt x="1997887" y="0"/>
                </a:lnTo>
                <a:lnTo>
                  <a:pt x="1994968" y="57611"/>
                </a:lnTo>
                <a:cubicBezTo>
                  <a:pt x="1892090" y="1067493"/>
                  <a:pt x="1036676" y="1858047"/>
                  <a:pt x="1" y="1858047"/>
                </a:cubicBezTo>
                <a:lnTo>
                  <a:pt x="1" y="1835771"/>
                </a:lnTo>
                <a:cubicBezTo>
                  <a:pt x="1025181" y="1835771"/>
                  <a:pt x="1871073" y="1053919"/>
                  <a:pt x="1972805" y="55322"/>
                </a:cubicBezTo>
                <a:close/>
                <a:moveTo>
                  <a:pt x="1853193" y="0"/>
                </a:moveTo>
                <a:lnTo>
                  <a:pt x="1875472" y="0"/>
                </a:lnTo>
                <a:lnTo>
                  <a:pt x="1873186" y="45119"/>
                </a:lnTo>
                <a:cubicBezTo>
                  <a:pt x="1776588" y="993350"/>
                  <a:pt x="973388" y="1735650"/>
                  <a:pt x="0" y="1735650"/>
                </a:cubicBezTo>
                <a:lnTo>
                  <a:pt x="0" y="1713374"/>
                </a:lnTo>
                <a:cubicBezTo>
                  <a:pt x="961784" y="1713374"/>
                  <a:pt x="1755557" y="979877"/>
                  <a:pt x="1851022" y="42848"/>
                </a:cubicBezTo>
                <a:close/>
                <a:moveTo>
                  <a:pt x="1730668" y="0"/>
                </a:moveTo>
                <a:lnTo>
                  <a:pt x="1753056" y="0"/>
                </a:lnTo>
                <a:lnTo>
                  <a:pt x="1751404" y="32610"/>
                </a:lnTo>
                <a:cubicBezTo>
                  <a:pt x="1661086" y="919190"/>
                  <a:pt x="910098" y="1613232"/>
                  <a:pt x="0" y="1613232"/>
                </a:cubicBezTo>
                <a:lnTo>
                  <a:pt x="0" y="1590961"/>
                </a:lnTo>
                <a:cubicBezTo>
                  <a:pt x="898495" y="1590961"/>
                  <a:pt x="1639954" y="905712"/>
                  <a:pt x="1729127" y="30432"/>
                </a:cubicBezTo>
                <a:close/>
                <a:moveTo>
                  <a:pt x="1608247" y="0"/>
                </a:moveTo>
                <a:lnTo>
                  <a:pt x="1630525" y="0"/>
                </a:lnTo>
                <a:lnTo>
                  <a:pt x="1629507" y="20086"/>
                </a:lnTo>
                <a:cubicBezTo>
                  <a:pt x="1545469" y="844919"/>
                  <a:pt x="846701" y="1490712"/>
                  <a:pt x="0" y="1490712"/>
                </a:cubicBezTo>
                <a:lnTo>
                  <a:pt x="0" y="1468436"/>
                </a:lnTo>
                <a:cubicBezTo>
                  <a:pt x="835206" y="1468436"/>
                  <a:pt x="1524451" y="831445"/>
                  <a:pt x="1607345" y="17816"/>
                </a:cubicBezTo>
                <a:close/>
                <a:moveTo>
                  <a:pt x="1485833" y="0"/>
                </a:moveTo>
                <a:lnTo>
                  <a:pt x="1508109" y="0"/>
                </a:lnTo>
                <a:lnTo>
                  <a:pt x="1507724" y="7596"/>
                </a:lnTo>
                <a:cubicBezTo>
                  <a:pt x="1429966" y="770778"/>
                  <a:pt x="783416" y="1368317"/>
                  <a:pt x="0" y="1368317"/>
                </a:cubicBezTo>
                <a:lnTo>
                  <a:pt x="0" y="1346041"/>
                </a:lnTo>
                <a:cubicBezTo>
                  <a:pt x="771917" y="1346041"/>
                  <a:pt x="1408949" y="757304"/>
                  <a:pt x="1485563" y="5325"/>
                </a:cubicBezTo>
                <a:close/>
                <a:moveTo>
                  <a:pt x="1362591" y="0"/>
                </a:moveTo>
                <a:lnTo>
                  <a:pt x="1385194" y="0"/>
                </a:lnTo>
                <a:lnTo>
                  <a:pt x="1364797" y="133264"/>
                </a:lnTo>
                <a:cubicBezTo>
                  <a:pt x="1234684" y="767432"/>
                  <a:pt x="672215" y="1245917"/>
                  <a:pt x="0" y="1245917"/>
                </a:cubicBezTo>
                <a:lnTo>
                  <a:pt x="0" y="1223641"/>
                </a:lnTo>
                <a:cubicBezTo>
                  <a:pt x="661385" y="1223641"/>
                  <a:pt x="1214835" y="752908"/>
                  <a:pt x="1342864" y="128894"/>
                </a:cubicBezTo>
                <a:close/>
                <a:moveTo>
                  <a:pt x="1238878" y="0"/>
                </a:moveTo>
                <a:lnTo>
                  <a:pt x="1261388" y="0"/>
                </a:lnTo>
                <a:lnTo>
                  <a:pt x="1244763" y="108614"/>
                </a:lnTo>
                <a:cubicBezTo>
                  <a:pt x="1126083" y="687031"/>
                  <a:pt x="613049" y="1123397"/>
                  <a:pt x="0" y="1123397"/>
                </a:cubicBezTo>
                <a:lnTo>
                  <a:pt x="0" y="1101121"/>
                </a:lnTo>
                <a:cubicBezTo>
                  <a:pt x="602316" y="1101121"/>
                  <a:pt x="1106344" y="672419"/>
                  <a:pt x="1222940" y="104135"/>
                </a:cubicBezTo>
                <a:close/>
                <a:moveTo>
                  <a:pt x="1115178" y="0"/>
                </a:moveTo>
                <a:lnTo>
                  <a:pt x="1137688" y="0"/>
                </a:lnTo>
                <a:lnTo>
                  <a:pt x="1124836" y="83962"/>
                </a:lnTo>
                <a:cubicBezTo>
                  <a:pt x="1017592" y="606647"/>
                  <a:pt x="553979" y="1000978"/>
                  <a:pt x="0" y="1000978"/>
                </a:cubicBezTo>
                <a:lnTo>
                  <a:pt x="0" y="978703"/>
                </a:lnTo>
                <a:cubicBezTo>
                  <a:pt x="543246" y="978703"/>
                  <a:pt x="997852" y="592039"/>
                  <a:pt x="1103012" y="79485"/>
                </a:cubicBezTo>
                <a:close/>
                <a:moveTo>
                  <a:pt x="991375" y="0"/>
                </a:moveTo>
                <a:lnTo>
                  <a:pt x="1013997" y="0"/>
                </a:lnTo>
                <a:lnTo>
                  <a:pt x="1004915" y="59331"/>
                </a:lnTo>
                <a:cubicBezTo>
                  <a:pt x="909100" y="526286"/>
                  <a:pt x="494909" y="878583"/>
                  <a:pt x="0" y="878583"/>
                </a:cubicBezTo>
                <a:lnTo>
                  <a:pt x="0" y="856307"/>
                </a:lnTo>
                <a:cubicBezTo>
                  <a:pt x="484176" y="856307"/>
                  <a:pt x="889272" y="511676"/>
                  <a:pt x="982981" y="54853"/>
                </a:cubicBezTo>
                <a:close/>
                <a:moveTo>
                  <a:pt x="866108" y="0"/>
                </a:moveTo>
                <a:lnTo>
                  <a:pt x="888384" y="0"/>
                </a:lnTo>
                <a:lnTo>
                  <a:pt x="884876" y="34680"/>
                </a:lnTo>
                <a:cubicBezTo>
                  <a:pt x="800495" y="445883"/>
                  <a:pt x="435739" y="756058"/>
                  <a:pt x="0" y="756058"/>
                </a:cubicBezTo>
                <a:lnTo>
                  <a:pt x="0" y="733782"/>
                </a:lnTo>
                <a:cubicBezTo>
                  <a:pt x="425107" y="733782"/>
                  <a:pt x="780781" y="431187"/>
                  <a:pt x="863057" y="30169"/>
                </a:cubicBezTo>
                <a:close/>
                <a:moveTo>
                  <a:pt x="743692" y="0"/>
                </a:moveTo>
                <a:lnTo>
                  <a:pt x="765973" y="0"/>
                </a:lnTo>
                <a:lnTo>
                  <a:pt x="764957" y="10048"/>
                </a:lnTo>
                <a:cubicBezTo>
                  <a:pt x="692029" y="365521"/>
                  <a:pt x="376767" y="633662"/>
                  <a:pt x="0" y="633662"/>
                </a:cubicBezTo>
                <a:lnTo>
                  <a:pt x="0" y="611386"/>
                </a:lnTo>
                <a:cubicBezTo>
                  <a:pt x="365938" y="611386"/>
                  <a:pt x="672265" y="350911"/>
                  <a:pt x="743129" y="5570"/>
                </a:cubicBezTo>
                <a:close/>
                <a:moveTo>
                  <a:pt x="617163" y="0"/>
                </a:moveTo>
                <a:lnTo>
                  <a:pt x="640489" y="0"/>
                </a:lnTo>
                <a:lnTo>
                  <a:pt x="606611" y="108906"/>
                </a:lnTo>
                <a:cubicBezTo>
                  <a:pt x="506524" y="345128"/>
                  <a:pt x="272312" y="511248"/>
                  <a:pt x="0" y="511248"/>
                </a:cubicBezTo>
                <a:lnTo>
                  <a:pt x="0" y="488972"/>
                </a:lnTo>
                <a:cubicBezTo>
                  <a:pt x="263030" y="488972"/>
                  <a:pt x="489290" y="328485"/>
                  <a:pt x="585980" y="100252"/>
                </a:cubicBezTo>
                <a:close/>
                <a:moveTo>
                  <a:pt x="489561" y="0"/>
                </a:moveTo>
                <a:lnTo>
                  <a:pt x="512789" y="0"/>
                </a:lnTo>
                <a:lnTo>
                  <a:pt x="493721" y="61289"/>
                </a:lnTo>
                <a:cubicBezTo>
                  <a:pt x="412246" y="253561"/>
                  <a:pt x="221597" y="388735"/>
                  <a:pt x="0" y="388735"/>
                </a:cubicBezTo>
                <a:lnTo>
                  <a:pt x="0" y="366459"/>
                </a:lnTo>
                <a:cubicBezTo>
                  <a:pt x="212399" y="366459"/>
                  <a:pt x="395116" y="236854"/>
                  <a:pt x="473199" y="52587"/>
                </a:cubicBezTo>
                <a:close/>
                <a:moveTo>
                  <a:pt x="361966" y="0"/>
                </a:moveTo>
                <a:lnTo>
                  <a:pt x="385181" y="0"/>
                </a:lnTo>
                <a:lnTo>
                  <a:pt x="380937" y="13636"/>
                </a:lnTo>
                <a:cubicBezTo>
                  <a:pt x="318070" y="161973"/>
                  <a:pt x="170965" y="266328"/>
                  <a:pt x="0" y="266328"/>
                </a:cubicBezTo>
                <a:lnTo>
                  <a:pt x="0" y="244052"/>
                </a:lnTo>
                <a:cubicBezTo>
                  <a:pt x="161767" y="244052"/>
                  <a:pt x="300940" y="145329"/>
                  <a:pt x="360416" y="4982"/>
                </a:cubicBezTo>
                <a:close/>
                <a:moveTo>
                  <a:pt x="218905" y="0"/>
                </a:moveTo>
                <a:lnTo>
                  <a:pt x="249720" y="0"/>
                </a:lnTo>
                <a:lnTo>
                  <a:pt x="241311" y="15475"/>
                </a:lnTo>
                <a:cubicBezTo>
                  <a:pt x="188962" y="92909"/>
                  <a:pt x="100349" y="143932"/>
                  <a:pt x="0" y="143932"/>
                </a:cubicBezTo>
                <a:lnTo>
                  <a:pt x="0" y="121656"/>
                </a:lnTo>
                <a:cubicBezTo>
                  <a:pt x="74091" y="121656"/>
                  <a:pt x="141290" y="91533"/>
                  <a:pt x="189966" y="42875"/>
                </a:cubicBezTo>
                <a:close/>
              </a:path>
            </a:pathLst>
          </a:custGeom>
          <a:solidFill>
            <a:schemeClr val="accent3">
              <a:lumMod val="20000"/>
              <a:lumOff val="80000"/>
            </a:schemeClr>
          </a:solidFill>
          <a:ln w="4588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346700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Introdu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Icon&#10;&#10;Description automatically generated with low confidence">
            <a:extLst>
              <a:ext uri="{FF2B5EF4-FFF2-40B4-BE49-F238E27FC236}">
                <a16:creationId xmlns:a16="http://schemas.microsoft.com/office/drawing/2014/main" id="{3B5F1F7B-DE98-2D54-FEEB-BAF3956BD21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80722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 userDrawn="1">
            <p:ph type="title"/>
          </p:nvPr>
        </p:nvSpPr>
        <p:spPr>
          <a:xfrm>
            <a:off x="3874670" y="1712314"/>
            <a:ext cx="7070697" cy="768096"/>
          </a:xfrm>
        </p:spPr>
        <p:txBody>
          <a:bodyPr anchor="b">
            <a:noAutofit/>
          </a:bodyPr>
          <a:lstStyle>
            <a:lvl1pPr algn="l">
              <a:lnSpc>
                <a:spcPct val="100000"/>
              </a:lnSpc>
              <a:defRPr b="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 userDrawn="1">
            <p:ph idx="1"/>
          </p:nvPr>
        </p:nvSpPr>
        <p:spPr>
          <a:xfrm>
            <a:off x="3874670" y="2602550"/>
            <a:ext cx="7070697" cy="2700528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>
              <a:defRPr sz="1500"/>
            </a:lvl2pPr>
            <a:lvl3pPr>
              <a:defRPr sz="1500"/>
            </a:lvl3pPr>
            <a:lvl4pPr>
              <a:defRPr sz="1500"/>
            </a:lvl4pPr>
            <a:lvl5pPr>
              <a:defRPr sz="15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 userDrawn="1">
            <p:ph type="sldNum" sz="quarter" idx="12"/>
          </p:nvPr>
        </p:nvSpPr>
        <p:spPr/>
        <p:txBody>
          <a:bodyPr>
            <a:noAutofit/>
          </a:bodyPr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721832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e Conten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10A23D3B-B136-217E-4B66-452146B46D4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11114" y="-1"/>
            <a:ext cx="3678441" cy="6858001"/>
          </a:xfrm>
          <a:solidFill>
            <a:schemeClr val="accent2">
              <a:lumMod val="20000"/>
              <a:lumOff val="80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53" name="Freeform: Shape 52">
            <a:extLst>
              <a:ext uri="{FF2B5EF4-FFF2-40B4-BE49-F238E27FC236}">
                <a16:creationId xmlns:a16="http://schemas.microsoft.com/office/drawing/2014/main" id="{70F595E1-C910-3710-90E9-AF5FFCE05861}"/>
              </a:ext>
            </a:extLst>
          </p:cNvPr>
          <p:cNvSpPr/>
          <p:nvPr userDrawn="1"/>
        </p:nvSpPr>
        <p:spPr>
          <a:xfrm>
            <a:off x="1177130" y="-6094"/>
            <a:ext cx="2548591" cy="2555628"/>
          </a:xfrm>
          <a:custGeom>
            <a:avLst/>
            <a:gdLst>
              <a:gd name="connsiteX0" fmla="*/ 138643 w 2548591"/>
              <a:gd name="connsiteY0" fmla="*/ 1 h 2555628"/>
              <a:gd name="connsiteX1" fmla="*/ 163874 w 2548591"/>
              <a:gd name="connsiteY1" fmla="*/ 1 h 2555628"/>
              <a:gd name="connsiteX2" fmla="*/ 2548463 w 2548591"/>
              <a:gd name="connsiteY2" fmla="*/ 2391168 h 2555628"/>
              <a:gd name="connsiteX3" fmla="*/ 2548463 w 2548591"/>
              <a:gd name="connsiteY3" fmla="*/ 2416472 h 2555628"/>
              <a:gd name="connsiteX4" fmla="*/ 2548590 w 2548591"/>
              <a:gd name="connsiteY4" fmla="*/ 2416600 h 2555628"/>
              <a:gd name="connsiteX5" fmla="*/ 138643 w 2548591"/>
              <a:gd name="connsiteY5" fmla="*/ 1 h 2555628"/>
              <a:gd name="connsiteX6" fmla="*/ 0 w 2548591"/>
              <a:gd name="connsiteY6" fmla="*/ 1 h 2555628"/>
              <a:gd name="connsiteX7" fmla="*/ 25231 w 2548591"/>
              <a:gd name="connsiteY7" fmla="*/ 1 h 2555628"/>
              <a:gd name="connsiteX8" fmla="*/ 2548591 w 2548591"/>
              <a:gd name="connsiteY8" fmla="*/ 2530324 h 2555628"/>
              <a:gd name="connsiteX9" fmla="*/ 2548591 w 2548591"/>
              <a:gd name="connsiteY9" fmla="*/ 2555628 h 2555628"/>
              <a:gd name="connsiteX10" fmla="*/ 0 w 2548591"/>
              <a:gd name="connsiteY10" fmla="*/ 1 h 2555628"/>
              <a:gd name="connsiteX11" fmla="*/ 277411 w 2548591"/>
              <a:gd name="connsiteY11" fmla="*/ 1 h 2555628"/>
              <a:gd name="connsiteX12" fmla="*/ 302642 w 2548591"/>
              <a:gd name="connsiteY12" fmla="*/ 1 h 2555628"/>
              <a:gd name="connsiteX13" fmla="*/ 2548582 w 2548591"/>
              <a:gd name="connsiteY13" fmla="*/ 2252147 h 2555628"/>
              <a:gd name="connsiteX14" fmla="*/ 2548582 w 2548591"/>
              <a:gd name="connsiteY14" fmla="*/ 2277444 h 2555628"/>
              <a:gd name="connsiteX15" fmla="*/ 277411 w 2548591"/>
              <a:gd name="connsiteY15" fmla="*/ 1 h 2555628"/>
              <a:gd name="connsiteX16" fmla="*/ 416054 w 2548591"/>
              <a:gd name="connsiteY16" fmla="*/ 1 h 2555628"/>
              <a:gd name="connsiteX17" fmla="*/ 441285 w 2548591"/>
              <a:gd name="connsiteY17" fmla="*/ 1 h 2555628"/>
              <a:gd name="connsiteX18" fmla="*/ 2548589 w 2548591"/>
              <a:gd name="connsiteY18" fmla="*/ 2113119 h 2555628"/>
              <a:gd name="connsiteX19" fmla="*/ 2548589 w 2548591"/>
              <a:gd name="connsiteY19" fmla="*/ 2138423 h 2555628"/>
              <a:gd name="connsiteX20" fmla="*/ 416054 w 2548591"/>
              <a:gd name="connsiteY20" fmla="*/ 1 h 2555628"/>
              <a:gd name="connsiteX21" fmla="*/ 554698 w 2548591"/>
              <a:gd name="connsiteY21" fmla="*/ 1 h 2555628"/>
              <a:gd name="connsiteX22" fmla="*/ 579930 w 2548591"/>
              <a:gd name="connsiteY22" fmla="*/ 1 h 2555628"/>
              <a:gd name="connsiteX23" fmla="*/ 2548462 w 2548591"/>
              <a:gd name="connsiteY23" fmla="*/ 1973963 h 2555628"/>
              <a:gd name="connsiteX24" fmla="*/ 2548462 w 2548591"/>
              <a:gd name="connsiteY24" fmla="*/ 1999267 h 2555628"/>
              <a:gd name="connsiteX25" fmla="*/ 2548589 w 2548591"/>
              <a:gd name="connsiteY25" fmla="*/ 1999394 h 2555628"/>
              <a:gd name="connsiteX26" fmla="*/ 554698 w 2548591"/>
              <a:gd name="connsiteY26" fmla="*/ 1 h 2555628"/>
              <a:gd name="connsiteX27" fmla="*/ 693468 w 2548591"/>
              <a:gd name="connsiteY27" fmla="*/ 0 h 2555628"/>
              <a:gd name="connsiteX28" fmla="*/ 718701 w 2548591"/>
              <a:gd name="connsiteY28" fmla="*/ 0 h 2555628"/>
              <a:gd name="connsiteX29" fmla="*/ 2548583 w 2548591"/>
              <a:gd name="connsiteY29" fmla="*/ 1834942 h 2555628"/>
              <a:gd name="connsiteX30" fmla="*/ 2548583 w 2548591"/>
              <a:gd name="connsiteY30" fmla="*/ 1860239 h 2555628"/>
              <a:gd name="connsiteX31" fmla="*/ 693468 w 2548591"/>
              <a:gd name="connsiteY31" fmla="*/ 0 h 2555628"/>
              <a:gd name="connsiteX32" fmla="*/ 832112 w 2548591"/>
              <a:gd name="connsiteY32" fmla="*/ 0 h 2555628"/>
              <a:gd name="connsiteX33" fmla="*/ 857340 w 2548591"/>
              <a:gd name="connsiteY33" fmla="*/ 0 h 2555628"/>
              <a:gd name="connsiteX34" fmla="*/ 2548582 w 2548591"/>
              <a:gd name="connsiteY34" fmla="*/ 1695913 h 2555628"/>
              <a:gd name="connsiteX35" fmla="*/ 2548582 w 2548591"/>
              <a:gd name="connsiteY35" fmla="*/ 1721210 h 2555628"/>
              <a:gd name="connsiteX36" fmla="*/ 832112 w 2548591"/>
              <a:gd name="connsiteY36" fmla="*/ 0 h 2555628"/>
              <a:gd name="connsiteX37" fmla="*/ 970758 w 2548591"/>
              <a:gd name="connsiteY37" fmla="*/ 0 h 2555628"/>
              <a:gd name="connsiteX38" fmla="*/ 995986 w 2548591"/>
              <a:gd name="connsiteY38" fmla="*/ 0 h 2555628"/>
              <a:gd name="connsiteX39" fmla="*/ 2548463 w 2548591"/>
              <a:gd name="connsiteY39" fmla="*/ 1556758 h 2555628"/>
              <a:gd name="connsiteX40" fmla="*/ 2548463 w 2548591"/>
              <a:gd name="connsiteY40" fmla="*/ 1582062 h 2555628"/>
              <a:gd name="connsiteX41" fmla="*/ 2548590 w 2548591"/>
              <a:gd name="connsiteY41" fmla="*/ 1582189 h 2555628"/>
              <a:gd name="connsiteX42" fmla="*/ 970758 w 2548591"/>
              <a:gd name="connsiteY42" fmla="*/ 0 h 2555628"/>
              <a:gd name="connsiteX43" fmla="*/ 1109529 w 2548591"/>
              <a:gd name="connsiteY43" fmla="*/ 0 h 2555628"/>
              <a:gd name="connsiteX44" fmla="*/ 1134764 w 2548591"/>
              <a:gd name="connsiteY44" fmla="*/ 0 h 2555628"/>
              <a:gd name="connsiteX45" fmla="*/ 2548589 w 2548591"/>
              <a:gd name="connsiteY45" fmla="*/ 1417736 h 2555628"/>
              <a:gd name="connsiteX46" fmla="*/ 2548589 w 2548591"/>
              <a:gd name="connsiteY46" fmla="*/ 1443033 h 2555628"/>
              <a:gd name="connsiteX47" fmla="*/ 1109529 w 2548591"/>
              <a:gd name="connsiteY47" fmla="*/ 0 h 2555628"/>
              <a:gd name="connsiteX48" fmla="*/ 1248168 w 2548591"/>
              <a:gd name="connsiteY48" fmla="*/ 0 h 2555628"/>
              <a:gd name="connsiteX49" fmla="*/ 1273396 w 2548591"/>
              <a:gd name="connsiteY49" fmla="*/ 0 h 2555628"/>
              <a:gd name="connsiteX50" fmla="*/ 2548583 w 2548591"/>
              <a:gd name="connsiteY50" fmla="*/ 1278708 h 2555628"/>
              <a:gd name="connsiteX51" fmla="*/ 2548583 w 2548591"/>
              <a:gd name="connsiteY51" fmla="*/ 1304005 h 2555628"/>
              <a:gd name="connsiteX52" fmla="*/ 1248168 w 2548591"/>
              <a:gd name="connsiteY52" fmla="*/ 0 h 2555628"/>
              <a:gd name="connsiteX53" fmla="*/ 1386813 w 2548591"/>
              <a:gd name="connsiteY53" fmla="*/ 0 h 2555628"/>
              <a:gd name="connsiteX54" fmla="*/ 1412041 w 2548591"/>
              <a:gd name="connsiteY54" fmla="*/ 0 h 2555628"/>
              <a:gd name="connsiteX55" fmla="*/ 2548589 w 2548591"/>
              <a:gd name="connsiteY55" fmla="*/ 1139552 h 2555628"/>
              <a:gd name="connsiteX56" fmla="*/ 2548589 w 2548591"/>
              <a:gd name="connsiteY56" fmla="*/ 1164857 h 2555628"/>
              <a:gd name="connsiteX57" fmla="*/ 2548589 w 2548591"/>
              <a:gd name="connsiteY57" fmla="*/ 1164984 h 2555628"/>
              <a:gd name="connsiteX58" fmla="*/ 1386813 w 2548591"/>
              <a:gd name="connsiteY58" fmla="*/ 0 h 2555628"/>
              <a:gd name="connsiteX59" fmla="*/ 1525579 w 2548591"/>
              <a:gd name="connsiteY59" fmla="*/ 0 h 2555628"/>
              <a:gd name="connsiteX60" fmla="*/ 1550814 w 2548591"/>
              <a:gd name="connsiteY60" fmla="*/ 0 h 2555628"/>
              <a:gd name="connsiteX61" fmla="*/ 2548583 w 2548591"/>
              <a:gd name="connsiteY61" fmla="*/ 1000531 h 2555628"/>
              <a:gd name="connsiteX62" fmla="*/ 2548583 w 2548591"/>
              <a:gd name="connsiteY62" fmla="*/ 1025828 h 2555628"/>
              <a:gd name="connsiteX63" fmla="*/ 1525579 w 2548591"/>
              <a:gd name="connsiteY63" fmla="*/ 0 h 2555628"/>
              <a:gd name="connsiteX64" fmla="*/ 1664231 w 2548591"/>
              <a:gd name="connsiteY64" fmla="*/ 0 h 2555628"/>
              <a:gd name="connsiteX65" fmla="*/ 1689459 w 2548591"/>
              <a:gd name="connsiteY65" fmla="*/ 0 h 2555628"/>
              <a:gd name="connsiteX66" fmla="*/ 2548589 w 2548591"/>
              <a:gd name="connsiteY66" fmla="*/ 861503 h 2555628"/>
              <a:gd name="connsiteX67" fmla="*/ 2548589 w 2548591"/>
              <a:gd name="connsiteY67" fmla="*/ 886800 h 2555628"/>
              <a:gd name="connsiteX68" fmla="*/ 1664231 w 2548591"/>
              <a:gd name="connsiteY68" fmla="*/ 0 h 2555628"/>
              <a:gd name="connsiteX69" fmla="*/ 1802870 w 2548591"/>
              <a:gd name="connsiteY69" fmla="*/ 0 h 2555628"/>
              <a:gd name="connsiteX70" fmla="*/ 1828097 w 2548591"/>
              <a:gd name="connsiteY70" fmla="*/ 0 h 2555628"/>
              <a:gd name="connsiteX71" fmla="*/ 2548583 w 2548591"/>
              <a:gd name="connsiteY71" fmla="*/ 722347 h 2555628"/>
              <a:gd name="connsiteX72" fmla="*/ 2548583 w 2548591"/>
              <a:gd name="connsiteY72" fmla="*/ 747651 h 2555628"/>
              <a:gd name="connsiteX73" fmla="*/ 2548583 w 2548591"/>
              <a:gd name="connsiteY73" fmla="*/ 747778 h 2555628"/>
              <a:gd name="connsiteX74" fmla="*/ 1802870 w 2548591"/>
              <a:gd name="connsiteY74" fmla="*/ 0 h 2555628"/>
              <a:gd name="connsiteX75" fmla="*/ 1941642 w 2548591"/>
              <a:gd name="connsiteY75" fmla="*/ 0 h 2555628"/>
              <a:gd name="connsiteX76" fmla="*/ 1966877 w 2548591"/>
              <a:gd name="connsiteY76" fmla="*/ 0 h 2555628"/>
              <a:gd name="connsiteX77" fmla="*/ 2548589 w 2548591"/>
              <a:gd name="connsiteY77" fmla="*/ 583321 h 2555628"/>
              <a:gd name="connsiteX78" fmla="*/ 2548589 w 2548591"/>
              <a:gd name="connsiteY78" fmla="*/ 608622 h 2555628"/>
              <a:gd name="connsiteX79" fmla="*/ 1941642 w 2548591"/>
              <a:gd name="connsiteY79" fmla="*/ 0 h 2555628"/>
              <a:gd name="connsiteX80" fmla="*/ 2080281 w 2548591"/>
              <a:gd name="connsiteY80" fmla="*/ 0 h 2555628"/>
              <a:gd name="connsiteX81" fmla="*/ 2105508 w 2548591"/>
              <a:gd name="connsiteY81" fmla="*/ 0 h 2555628"/>
              <a:gd name="connsiteX82" fmla="*/ 2548582 w 2548591"/>
              <a:gd name="connsiteY82" fmla="*/ 444296 h 2555628"/>
              <a:gd name="connsiteX83" fmla="*/ 2548582 w 2548591"/>
              <a:gd name="connsiteY83" fmla="*/ 469597 h 2555628"/>
              <a:gd name="connsiteX84" fmla="*/ 2080281 w 2548591"/>
              <a:gd name="connsiteY84" fmla="*/ 0 h 2555628"/>
              <a:gd name="connsiteX85" fmla="*/ 2218926 w 2548591"/>
              <a:gd name="connsiteY85" fmla="*/ 0 h 2555628"/>
              <a:gd name="connsiteX86" fmla="*/ 2244153 w 2548591"/>
              <a:gd name="connsiteY86" fmla="*/ 0 h 2555628"/>
              <a:gd name="connsiteX87" fmla="*/ 2548582 w 2548591"/>
              <a:gd name="connsiteY87" fmla="*/ 305270 h 2555628"/>
              <a:gd name="connsiteX88" fmla="*/ 2548582 w 2548591"/>
              <a:gd name="connsiteY88" fmla="*/ 330570 h 2555628"/>
              <a:gd name="connsiteX89" fmla="*/ 2218926 w 2548591"/>
              <a:gd name="connsiteY89" fmla="*/ 0 h 25556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</a:cxnLst>
            <a:rect l="l" t="t" r="r" b="b"/>
            <a:pathLst>
              <a:path w="2548591" h="2555628">
                <a:moveTo>
                  <a:pt x="138643" y="1"/>
                </a:moveTo>
                <a:lnTo>
                  <a:pt x="163874" y="1"/>
                </a:lnTo>
                <a:cubicBezTo>
                  <a:pt x="163874" y="1318576"/>
                  <a:pt x="1233644" y="2391168"/>
                  <a:pt x="2548463" y="2391168"/>
                </a:cubicBezTo>
                <a:lnTo>
                  <a:pt x="2548463" y="2416472"/>
                </a:lnTo>
                <a:lnTo>
                  <a:pt x="2548590" y="2416600"/>
                </a:lnTo>
                <a:cubicBezTo>
                  <a:pt x="1219755" y="2416600"/>
                  <a:pt x="138643" y="1332503"/>
                  <a:pt x="138643" y="1"/>
                </a:cubicBezTo>
                <a:close/>
                <a:moveTo>
                  <a:pt x="0" y="1"/>
                </a:moveTo>
                <a:lnTo>
                  <a:pt x="25231" y="1"/>
                </a:lnTo>
                <a:cubicBezTo>
                  <a:pt x="25231" y="1395244"/>
                  <a:pt x="1157188" y="2530324"/>
                  <a:pt x="2548591" y="2530324"/>
                </a:cubicBezTo>
                <a:lnTo>
                  <a:pt x="2548591" y="2555628"/>
                </a:lnTo>
                <a:cubicBezTo>
                  <a:pt x="1143299" y="2555628"/>
                  <a:pt x="0" y="1409172"/>
                  <a:pt x="0" y="1"/>
                </a:cubicBezTo>
                <a:close/>
                <a:moveTo>
                  <a:pt x="277411" y="1"/>
                </a:moveTo>
                <a:lnTo>
                  <a:pt x="302642" y="1"/>
                </a:lnTo>
                <a:cubicBezTo>
                  <a:pt x="302642" y="1241907"/>
                  <a:pt x="1310229" y="2252147"/>
                  <a:pt x="2548582" y="2252147"/>
                </a:cubicBezTo>
                <a:lnTo>
                  <a:pt x="2548582" y="2277444"/>
                </a:lnTo>
                <a:cubicBezTo>
                  <a:pt x="1296205" y="2277444"/>
                  <a:pt x="277411" y="1255835"/>
                  <a:pt x="277411" y="1"/>
                </a:cubicBezTo>
                <a:close/>
                <a:moveTo>
                  <a:pt x="416054" y="1"/>
                </a:moveTo>
                <a:lnTo>
                  <a:pt x="441285" y="1"/>
                </a:lnTo>
                <a:cubicBezTo>
                  <a:pt x="441285" y="1165111"/>
                  <a:pt x="1386559" y="2113119"/>
                  <a:pt x="2548589" y="2113119"/>
                </a:cubicBezTo>
                <a:lnTo>
                  <a:pt x="2548589" y="2138423"/>
                </a:lnTo>
                <a:cubicBezTo>
                  <a:pt x="1372670" y="2138423"/>
                  <a:pt x="416054" y="1179166"/>
                  <a:pt x="416054" y="1"/>
                </a:cubicBezTo>
                <a:close/>
                <a:moveTo>
                  <a:pt x="554698" y="1"/>
                </a:moveTo>
                <a:lnTo>
                  <a:pt x="579930" y="1"/>
                </a:lnTo>
                <a:cubicBezTo>
                  <a:pt x="579930" y="1088442"/>
                  <a:pt x="1463017" y="1973963"/>
                  <a:pt x="2548462" y="1973963"/>
                </a:cubicBezTo>
                <a:lnTo>
                  <a:pt x="2548462" y="1999267"/>
                </a:lnTo>
                <a:lnTo>
                  <a:pt x="2548589" y="1999394"/>
                </a:lnTo>
                <a:cubicBezTo>
                  <a:pt x="1449127" y="1999394"/>
                  <a:pt x="554698" y="1102497"/>
                  <a:pt x="554698" y="1"/>
                </a:cubicBezTo>
                <a:close/>
                <a:moveTo>
                  <a:pt x="693468" y="0"/>
                </a:moveTo>
                <a:lnTo>
                  <a:pt x="718701" y="0"/>
                </a:lnTo>
                <a:cubicBezTo>
                  <a:pt x="718701" y="1011773"/>
                  <a:pt x="1539602" y="1834942"/>
                  <a:pt x="2548583" y="1834942"/>
                </a:cubicBezTo>
                <a:lnTo>
                  <a:pt x="2548583" y="1860239"/>
                </a:lnTo>
                <a:cubicBezTo>
                  <a:pt x="1525706" y="1860239"/>
                  <a:pt x="693468" y="1025701"/>
                  <a:pt x="693468" y="0"/>
                </a:cubicBezTo>
                <a:close/>
                <a:moveTo>
                  <a:pt x="832112" y="0"/>
                </a:moveTo>
                <a:lnTo>
                  <a:pt x="857340" y="0"/>
                </a:lnTo>
                <a:cubicBezTo>
                  <a:pt x="857340" y="935105"/>
                  <a:pt x="1616059" y="1695913"/>
                  <a:pt x="2548582" y="1695913"/>
                </a:cubicBezTo>
                <a:lnTo>
                  <a:pt x="2548582" y="1721210"/>
                </a:lnTo>
                <a:cubicBezTo>
                  <a:pt x="1602170" y="1721210"/>
                  <a:pt x="832112" y="949032"/>
                  <a:pt x="832112" y="0"/>
                </a:cubicBezTo>
                <a:close/>
                <a:moveTo>
                  <a:pt x="970758" y="0"/>
                </a:moveTo>
                <a:lnTo>
                  <a:pt x="995986" y="0"/>
                </a:lnTo>
                <a:cubicBezTo>
                  <a:pt x="995986" y="858436"/>
                  <a:pt x="1692391" y="1556758"/>
                  <a:pt x="2548463" y="1556758"/>
                </a:cubicBezTo>
                <a:lnTo>
                  <a:pt x="2548463" y="1582062"/>
                </a:lnTo>
                <a:lnTo>
                  <a:pt x="2548590" y="1582189"/>
                </a:lnTo>
                <a:cubicBezTo>
                  <a:pt x="1678628" y="1582189"/>
                  <a:pt x="970758" y="872491"/>
                  <a:pt x="970758" y="0"/>
                </a:cubicBezTo>
                <a:close/>
                <a:moveTo>
                  <a:pt x="1109529" y="0"/>
                </a:moveTo>
                <a:lnTo>
                  <a:pt x="1134764" y="0"/>
                </a:lnTo>
                <a:cubicBezTo>
                  <a:pt x="1134764" y="781767"/>
                  <a:pt x="1768975" y="1417736"/>
                  <a:pt x="2548589" y="1417736"/>
                </a:cubicBezTo>
                <a:lnTo>
                  <a:pt x="2548589" y="1443033"/>
                </a:lnTo>
                <a:cubicBezTo>
                  <a:pt x="1755086" y="1443033"/>
                  <a:pt x="1109529" y="795695"/>
                  <a:pt x="1109529" y="0"/>
                </a:cubicBezTo>
                <a:close/>
                <a:moveTo>
                  <a:pt x="1248168" y="0"/>
                </a:moveTo>
                <a:lnTo>
                  <a:pt x="1273396" y="0"/>
                </a:lnTo>
                <a:cubicBezTo>
                  <a:pt x="1273396" y="705097"/>
                  <a:pt x="1845433" y="1278708"/>
                  <a:pt x="2548583" y="1278708"/>
                </a:cubicBezTo>
                <a:lnTo>
                  <a:pt x="2548583" y="1304005"/>
                </a:lnTo>
                <a:cubicBezTo>
                  <a:pt x="1831537" y="1304005"/>
                  <a:pt x="1248168" y="719026"/>
                  <a:pt x="1248168" y="0"/>
                </a:cubicBezTo>
                <a:close/>
                <a:moveTo>
                  <a:pt x="1386813" y="0"/>
                </a:moveTo>
                <a:lnTo>
                  <a:pt x="1412041" y="0"/>
                </a:lnTo>
                <a:cubicBezTo>
                  <a:pt x="1412041" y="628428"/>
                  <a:pt x="1921890" y="1139552"/>
                  <a:pt x="2548589" y="1139552"/>
                </a:cubicBezTo>
                <a:lnTo>
                  <a:pt x="2548589" y="1164857"/>
                </a:lnTo>
                <a:lnTo>
                  <a:pt x="2548589" y="1164984"/>
                </a:lnTo>
                <a:cubicBezTo>
                  <a:pt x="1908001" y="1164984"/>
                  <a:pt x="1386813" y="642356"/>
                  <a:pt x="1386813" y="0"/>
                </a:cubicBezTo>
                <a:close/>
                <a:moveTo>
                  <a:pt x="1525579" y="0"/>
                </a:moveTo>
                <a:lnTo>
                  <a:pt x="1550814" y="0"/>
                </a:lnTo>
                <a:cubicBezTo>
                  <a:pt x="1550814" y="551759"/>
                  <a:pt x="1998468" y="1000531"/>
                  <a:pt x="2548583" y="1000531"/>
                </a:cubicBezTo>
                <a:lnTo>
                  <a:pt x="2548583" y="1025828"/>
                </a:lnTo>
                <a:cubicBezTo>
                  <a:pt x="1984452" y="1025828"/>
                  <a:pt x="1525579" y="565560"/>
                  <a:pt x="1525579" y="0"/>
                </a:cubicBezTo>
                <a:close/>
                <a:moveTo>
                  <a:pt x="1664231" y="0"/>
                </a:moveTo>
                <a:lnTo>
                  <a:pt x="1689459" y="0"/>
                </a:lnTo>
                <a:cubicBezTo>
                  <a:pt x="1689459" y="474963"/>
                  <a:pt x="2074805" y="861503"/>
                  <a:pt x="2548589" y="861503"/>
                </a:cubicBezTo>
                <a:lnTo>
                  <a:pt x="2548589" y="886800"/>
                </a:lnTo>
                <a:cubicBezTo>
                  <a:pt x="2060916" y="886800"/>
                  <a:pt x="1664231" y="489019"/>
                  <a:pt x="1664231" y="0"/>
                </a:cubicBezTo>
                <a:close/>
                <a:moveTo>
                  <a:pt x="1802870" y="0"/>
                </a:moveTo>
                <a:lnTo>
                  <a:pt x="1828097" y="0"/>
                </a:lnTo>
                <a:cubicBezTo>
                  <a:pt x="1828097" y="398295"/>
                  <a:pt x="2151263" y="722347"/>
                  <a:pt x="2548583" y="722347"/>
                </a:cubicBezTo>
                <a:lnTo>
                  <a:pt x="2548583" y="747651"/>
                </a:lnTo>
                <a:lnTo>
                  <a:pt x="2548583" y="747778"/>
                </a:lnTo>
                <a:cubicBezTo>
                  <a:pt x="2137367" y="747778"/>
                  <a:pt x="1802870" y="412350"/>
                  <a:pt x="1802870" y="0"/>
                </a:cubicBezTo>
                <a:close/>
                <a:moveTo>
                  <a:pt x="1941642" y="0"/>
                </a:moveTo>
                <a:lnTo>
                  <a:pt x="1966877" y="0"/>
                </a:lnTo>
                <a:cubicBezTo>
                  <a:pt x="1966877" y="321626"/>
                  <a:pt x="2227847" y="583321"/>
                  <a:pt x="2548589" y="583321"/>
                </a:cubicBezTo>
                <a:lnTo>
                  <a:pt x="2548589" y="608622"/>
                </a:lnTo>
                <a:cubicBezTo>
                  <a:pt x="2213831" y="608622"/>
                  <a:pt x="1941642" y="335553"/>
                  <a:pt x="1941642" y="0"/>
                </a:cubicBezTo>
                <a:close/>
                <a:moveTo>
                  <a:pt x="2080281" y="0"/>
                </a:moveTo>
                <a:lnTo>
                  <a:pt x="2105508" y="0"/>
                </a:lnTo>
                <a:cubicBezTo>
                  <a:pt x="2105508" y="244957"/>
                  <a:pt x="2304298" y="444296"/>
                  <a:pt x="2548582" y="444296"/>
                </a:cubicBezTo>
                <a:lnTo>
                  <a:pt x="2548582" y="469597"/>
                </a:lnTo>
                <a:cubicBezTo>
                  <a:pt x="2290409" y="469597"/>
                  <a:pt x="2080281" y="258885"/>
                  <a:pt x="2080281" y="0"/>
                </a:cubicBezTo>
                <a:close/>
                <a:moveTo>
                  <a:pt x="2218926" y="0"/>
                </a:moveTo>
                <a:lnTo>
                  <a:pt x="2244153" y="0"/>
                </a:lnTo>
                <a:cubicBezTo>
                  <a:pt x="2244153" y="168288"/>
                  <a:pt x="2380629" y="305270"/>
                  <a:pt x="2548582" y="305270"/>
                </a:cubicBezTo>
                <a:lnTo>
                  <a:pt x="2548582" y="330570"/>
                </a:lnTo>
                <a:cubicBezTo>
                  <a:pt x="2366866" y="330570"/>
                  <a:pt x="2218926" y="182344"/>
                  <a:pt x="2218926" y="0"/>
                </a:cubicBezTo>
                <a:close/>
              </a:path>
            </a:pathLst>
          </a:custGeom>
          <a:solidFill>
            <a:schemeClr val="bg1"/>
          </a:solidFill>
          <a:ln w="7032" cap="flat">
            <a:noFill/>
            <a:prstDash val="solid"/>
            <a:miter/>
          </a:ln>
        </p:spPr>
        <p:txBody>
          <a:bodyPr rtlCol="0" anchor="ctr">
            <a:noAutofit/>
          </a:bodyPr>
          <a:lstStyle/>
          <a:p>
            <a:endParaRPr lang="en-US" dirty="0"/>
          </a:p>
        </p:txBody>
      </p:sp>
      <p:sp>
        <p:nvSpPr>
          <p:cNvPr id="31" name="Freeform 70">
            <a:extLst>
              <a:ext uri="{FF2B5EF4-FFF2-40B4-BE49-F238E27FC236}">
                <a16:creationId xmlns:a16="http://schemas.microsoft.com/office/drawing/2014/main" id="{0C320934-59CC-4123-C7C1-FEEE89F3045F}"/>
              </a:ext>
            </a:extLst>
          </p:cNvPr>
          <p:cNvSpPr>
            <a:spLocks/>
          </p:cNvSpPr>
          <p:nvPr userDrawn="1"/>
        </p:nvSpPr>
        <p:spPr bwMode="auto">
          <a:xfrm flipH="1">
            <a:off x="-11113" y="4297559"/>
            <a:ext cx="2550984" cy="2560441"/>
          </a:xfrm>
          <a:custGeom>
            <a:avLst/>
            <a:gdLst>
              <a:gd name="T0" fmla="*/ 0 w 1079"/>
              <a:gd name="T1" fmla="*/ 1083 h 1083"/>
              <a:gd name="T2" fmla="*/ 1079 w 1079"/>
              <a:gd name="T3" fmla="*/ 1083 h 1083"/>
              <a:gd name="T4" fmla="*/ 1079 w 1079"/>
              <a:gd name="T5" fmla="*/ 0 h 1083"/>
              <a:gd name="T6" fmla="*/ 0 w 1079"/>
              <a:gd name="T7" fmla="*/ 1083 h 108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079" h="1083">
                <a:moveTo>
                  <a:pt x="0" y="1083"/>
                </a:moveTo>
                <a:lnTo>
                  <a:pt x="1079" y="1083"/>
                </a:lnTo>
                <a:lnTo>
                  <a:pt x="1079" y="0"/>
                </a:lnTo>
                <a:lnTo>
                  <a:pt x="0" y="1083"/>
                </a:lnTo>
                <a:close/>
              </a:path>
            </a:pathLst>
          </a:custGeom>
          <a:gradFill>
            <a:gsLst>
              <a:gs pos="0">
                <a:schemeClr val="accent2"/>
              </a:gs>
              <a:gs pos="100000">
                <a:schemeClr val="accent1"/>
              </a:gs>
            </a:gsLst>
            <a:lin ang="5400000" scaled="1"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C6B35CB5-757C-F37A-6AAA-59A28FA5F4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29146" y="1712314"/>
            <a:ext cx="7070697" cy="768096"/>
          </a:xfrm>
        </p:spPr>
        <p:txBody>
          <a:bodyPr anchor="b">
            <a:noAutofit/>
          </a:bodyPr>
          <a:lstStyle>
            <a:lvl1pPr algn="l">
              <a:lnSpc>
                <a:spcPct val="100000"/>
              </a:lnSpc>
              <a:defRPr b="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FF5C6886-25B7-03AD-8CB2-EFD6D1B765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29146" y="2602550"/>
            <a:ext cx="7070697" cy="2700528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>
              <a:defRPr sz="1500"/>
            </a:lvl2pPr>
            <a:lvl3pPr>
              <a:defRPr sz="1500"/>
            </a:lvl3pPr>
            <a:lvl4pPr>
              <a:defRPr sz="1500"/>
            </a:lvl4pPr>
            <a:lvl5pPr>
              <a:defRPr sz="15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650865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icture containing icon&#10;&#10;Description automatically generated">
            <a:extLst>
              <a:ext uri="{FF2B5EF4-FFF2-40B4-BE49-F238E27FC236}">
                <a16:creationId xmlns:a16="http://schemas.microsoft.com/office/drawing/2014/main" id="{F09BDD06-1D06-8E1B-07D8-18DC3A5868E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639" y="0"/>
            <a:ext cx="12180722" cy="6858000"/>
          </a:xfrm>
          <a:prstGeom prst="rect">
            <a:avLst/>
          </a:prstGeom>
        </p:spPr>
      </p:pic>
      <p:sp>
        <p:nvSpPr>
          <p:cNvPr id="34" name="Freeform: Shape 33">
            <a:extLst>
              <a:ext uri="{FF2B5EF4-FFF2-40B4-BE49-F238E27FC236}">
                <a16:creationId xmlns:a16="http://schemas.microsoft.com/office/drawing/2014/main" id="{3D352B04-96E6-839B-9D92-EE98385C4D49}"/>
              </a:ext>
            </a:extLst>
          </p:cNvPr>
          <p:cNvSpPr/>
          <p:nvPr userDrawn="1"/>
        </p:nvSpPr>
        <p:spPr>
          <a:xfrm>
            <a:off x="2062836" y="686475"/>
            <a:ext cx="7774629" cy="6193018"/>
          </a:xfrm>
          <a:custGeom>
            <a:avLst/>
            <a:gdLst>
              <a:gd name="connsiteX0" fmla="*/ 3887320 w 7774629"/>
              <a:gd name="connsiteY0" fmla="*/ 0 h 6193018"/>
              <a:gd name="connsiteX1" fmla="*/ 7774629 w 7774629"/>
              <a:gd name="connsiteY1" fmla="*/ 3884811 h 6193018"/>
              <a:gd name="connsiteX2" fmla="*/ 7774629 w 7774629"/>
              <a:gd name="connsiteY2" fmla="*/ 6193018 h 6193018"/>
              <a:gd name="connsiteX3" fmla="*/ 0 w 7774629"/>
              <a:gd name="connsiteY3" fmla="*/ 6193018 h 6193018"/>
              <a:gd name="connsiteX4" fmla="*/ 0 w 7774629"/>
              <a:gd name="connsiteY4" fmla="*/ 3884811 h 6193018"/>
              <a:gd name="connsiteX5" fmla="*/ 3887320 w 7774629"/>
              <a:gd name="connsiteY5" fmla="*/ 0 h 61930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774629" h="6193018">
                <a:moveTo>
                  <a:pt x="3887320" y="0"/>
                </a:moveTo>
                <a:cubicBezTo>
                  <a:pt x="6034243" y="0"/>
                  <a:pt x="7774629" y="1739299"/>
                  <a:pt x="7774629" y="3884811"/>
                </a:cubicBezTo>
                <a:lnTo>
                  <a:pt x="7774629" y="6193018"/>
                </a:lnTo>
                <a:lnTo>
                  <a:pt x="0" y="6193018"/>
                </a:lnTo>
                <a:lnTo>
                  <a:pt x="0" y="3884811"/>
                </a:lnTo>
                <a:cubicBezTo>
                  <a:pt x="0" y="1739299"/>
                  <a:pt x="1740414" y="0"/>
                  <a:pt x="3887320" y="0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  <a:ln w="5439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91101" y="3782984"/>
            <a:ext cx="5318097" cy="768096"/>
          </a:xfrm>
        </p:spPr>
        <p:txBody>
          <a:bodyPr anchor="b">
            <a:noAutofit/>
          </a:bodyPr>
          <a:lstStyle>
            <a:lvl1pPr>
              <a:lnSpc>
                <a:spcPct val="100000"/>
              </a:lnSpc>
              <a:defRPr sz="4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77856" y="4670627"/>
            <a:ext cx="3944586" cy="1133856"/>
          </a:xfrm>
        </p:spPr>
        <p:txBody>
          <a:bodyPr lIns="0" tIns="0" rIns="0" bIns="0">
            <a:noAutofit/>
          </a:bodyPr>
          <a:lstStyle>
            <a:lvl1pPr marL="0" indent="0" algn="ctr">
              <a:spcBef>
                <a:spcPts val="0"/>
              </a:spcBef>
              <a:buNone/>
              <a:defRPr sz="2400" b="1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A520F58C-3042-6658-AFF6-50A7112839B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740086" y="2613827"/>
            <a:ext cx="3126112" cy="4244173"/>
          </a:xfrm>
          <a:prstGeom prst="rtTriangle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17894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w/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Freeform: Shape 33">
            <a:extLst>
              <a:ext uri="{FF2B5EF4-FFF2-40B4-BE49-F238E27FC236}">
                <a16:creationId xmlns:a16="http://schemas.microsoft.com/office/drawing/2014/main" id="{3D352B04-96E6-839B-9D92-EE98385C4D49}"/>
              </a:ext>
            </a:extLst>
          </p:cNvPr>
          <p:cNvSpPr/>
          <p:nvPr userDrawn="1"/>
        </p:nvSpPr>
        <p:spPr>
          <a:xfrm>
            <a:off x="2062836" y="686475"/>
            <a:ext cx="7774629" cy="6193018"/>
          </a:xfrm>
          <a:custGeom>
            <a:avLst/>
            <a:gdLst>
              <a:gd name="connsiteX0" fmla="*/ 3887320 w 7774629"/>
              <a:gd name="connsiteY0" fmla="*/ 0 h 6193018"/>
              <a:gd name="connsiteX1" fmla="*/ 7774629 w 7774629"/>
              <a:gd name="connsiteY1" fmla="*/ 3884811 h 6193018"/>
              <a:gd name="connsiteX2" fmla="*/ 7774629 w 7774629"/>
              <a:gd name="connsiteY2" fmla="*/ 6193018 h 6193018"/>
              <a:gd name="connsiteX3" fmla="*/ 0 w 7774629"/>
              <a:gd name="connsiteY3" fmla="*/ 6193018 h 6193018"/>
              <a:gd name="connsiteX4" fmla="*/ 0 w 7774629"/>
              <a:gd name="connsiteY4" fmla="*/ 3884811 h 6193018"/>
              <a:gd name="connsiteX5" fmla="*/ 3887320 w 7774629"/>
              <a:gd name="connsiteY5" fmla="*/ 0 h 61930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774629" h="6193018">
                <a:moveTo>
                  <a:pt x="3887320" y="0"/>
                </a:moveTo>
                <a:cubicBezTo>
                  <a:pt x="6034243" y="0"/>
                  <a:pt x="7774629" y="1739299"/>
                  <a:pt x="7774629" y="3884811"/>
                </a:cubicBezTo>
                <a:lnTo>
                  <a:pt x="7774629" y="6193018"/>
                </a:lnTo>
                <a:lnTo>
                  <a:pt x="0" y="6193018"/>
                </a:lnTo>
                <a:lnTo>
                  <a:pt x="0" y="3884811"/>
                </a:lnTo>
                <a:cubicBezTo>
                  <a:pt x="0" y="1739299"/>
                  <a:pt x="1740414" y="0"/>
                  <a:pt x="3887320" y="0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  <a:ln w="5439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09BDD06-1D06-8E1B-07D8-18DC3A5868E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5639" y="0"/>
            <a:ext cx="12180721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91101" y="3782984"/>
            <a:ext cx="5318097" cy="768096"/>
          </a:xfrm>
        </p:spPr>
        <p:txBody>
          <a:bodyPr anchor="b">
            <a:noAutofit/>
          </a:bodyPr>
          <a:lstStyle>
            <a:lvl1pPr>
              <a:lnSpc>
                <a:spcPct val="100000"/>
              </a:lnSpc>
              <a:defRPr sz="4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77856" y="4670627"/>
            <a:ext cx="3944586" cy="1133856"/>
          </a:xfrm>
        </p:spPr>
        <p:txBody>
          <a:bodyPr lIns="0" tIns="0" rIns="0" bIns="0">
            <a:noAutofit/>
          </a:bodyPr>
          <a:lstStyle>
            <a:lvl1pPr marL="0" indent="0" algn="ctr">
              <a:spcBef>
                <a:spcPts val="0"/>
              </a:spcBef>
              <a:buNone/>
              <a:defRPr sz="2400" b="1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1232968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Freeform: Shape 29">
            <a:extLst>
              <a:ext uri="{FF2B5EF4-FFF2-40B4-BE49-F238E27FC236}">
                <a16:creationId xmlns:a16="http://schemas.microsoft.com/office/drawing/2014/main" id="{2459EA3C-8B88-5F1F-531E-7DA7DE55710B}"/>
              </a:ext>
            </a:extLst>
          </p:cNvPr>
          <p:cNvSpPr/>
          <p:nvPr userDrawn="1"/>
        </p:nvSpPr>
        <p:spPr>
          <a:xfrm>
            <a:off x="1" y="0"/>
            <a:ext cx="2242827" cy="2102966"/>
          </a:xfrm>
          <a:custGeom>
            <a:avLst/>
            <a:gdLst>
              <a:gd name="connsiteX0" fmla="*/ 2220549 w 2242827"/>
              <a:gd name="connsiteY0" fmla="*/ 0 h 2102966"/>
              <a:gd name="connsiteX1" fmla="*/ 2242827 w 2242827"/>
              <a:gd name="connsiteY1" fmla="*/ 0 h 2102966"/>
              <a:gd name="connsiteX2" fmla="*/ 2238641 w 2242827"/>
              <a:gd name="connsiteY2" fmla="*/ 82607 h 2102966"/>
              <a:gd name="connsiteX3" fmla="*/ 1 w 2242827"/>
              <a:gd name="connsiteY3" fmla="*/ 2102966 h 2102966"/>
              <a:gd name="connsiteX4" fmla="*/ 1 w 2242827"/>
              <a:gd name="connsiteY4" fmla="*/ 2080690 h 2102966"/>
              <a:gd name="connsiteX5" fmla="*/ 2216479 w 2242827"/>
              <a:gd name="connsiteY5" fmla="*/ 80336 h 2102966"/>
              <a:gd name="connsiteX6" fmla="*/ 2098030 w 2242827"/>
              <a:gd name="connsiteY6" fmla="*/ 0 h 2102966"/>
              <a:gd name="connsiteX7" fmla="*/ 2120412 w 2242827"/>
              <a:gd name="connsiteY7" fmla="*/ 0 h 2102966"/>
              <a:gd name="connsiteX8" fmla="*/ 2116859 w 2242827"/>
              <a:gd name="connsiteY8" fmla="*/ 70117 h 2102966"/>
              <a:gd name="connsiteX9" fmla="*/ 1 w 2242827"/>
              <a:gd name="connsiteY9" fmla="*/ 1980571 h 2102966"/>
              <a:gd name="connsiteX10" fmla="*/ 1 w 2242827"/>
              <a:gd name="connsiteY10" fmla="*/ 1958295 h 2102966"/>
              <a:gd name="connsiteX11" fmla="*/ 2094588 w 2242827"/>
              <a:gd name="connsiteY11" fmla="*/ 67938 h 2102966"/>
              <a:gd name="connsiteX12" fmla="*/ 1975608 w 2242827"/>
              <a:gd name="connsiteY12" fmla="*/ 0 h 2102966"/>
              <a:gd name="connsiteX13" fmla="*/ 1997887 w 2242827"/>
              <a:gd name="connsiteY13" fmla="*/ 0 h 2102966"/>
              <a:gd name="connsiteX14" fmla="*/ 1994968 w 2242827"/>
              <a:gd name="connsiteY14" fmla="*/ 57611 h 2102966"/>
              <a:gd name="connsiteX15" fmla="*/ 1 w 2242827"/>
              <a:gd name="connsiteY15" fmla="*/ 1858047 h 2102966"/>
              <a:gd name="connsiteX16" fmla="*/ 1 w 2242827"/>
              <a:gd name="connsiteY16" fmla="*/ 1835771 h 2102966"/>
              <a:gd name="connsiteX17" fmla="*/ 1972805 w 2242827"/>
              <a:gd name="connsiteY17" fmla="*/ 55322 h 2102966"/>
              <a:gd name="connsiteX18" fmla="*/ 1853193 w 2242827"/>
              <a:gd name="connsiteY18" fmla="*/ 0 h 2102966"/>
              <a:gd name="connsiteX19" fmla="*/ 1875472 w 2242827"/>
              <a:gd name="connsiteY19" fmla="*/ 0 h 2102966"/>
              <a:gd name="connsiteX20" fmla="*/ 1873186 w 2242827"/>
              <a:gd name="connsiteY20" fmla="*/ 45119 h 2102966"/>
              <a:gd name="connsiteX21" fmla="*/ 0 w 2242827"/>
              <a:gd name="connsiteY21" fmla="*/ 1735650 h 2102966"/>
              <a:gd name="connsiteX22" fmla="*/ 0 w 2242827"/>
              <a:gd name="connsiteY22" fmla="*/ 1713374 h 2102966"/>
              <a:gd name="connsiteX23" fmla="*/ 1851022 w 2242827"/>
              <a:gd name="connsiteY23" fmla="*/ 42848 h 2102966"/>
              <a:gd name="connsiteX24" fmla="*/ 1730668 w 2242827"/>
              <a:gd name="connsiteY24" fmla="*/ 0 h 2102966"/>
              <a:gd name="connsiteX25" fmla="*/ 1753056 w 2242827"/>
              <a:gd name="connsiteY25" fmla="*/ 0 h 2102966"/>
              <a:gd name="connsiteX26" fmla="*/ 1751404 w 2242827"/>
              <a:gd name="connsiteY26" fmla="*/ 32610 h 2102966"/>
              <a:gd name="connsiteX27" fmla="*/ 0 w 2242827"/>
              <a:gd name="connsiteY27" fmla="*/ 1613232 h 2102966"/>
              <a:gd name="connsiteX28" fmla="*/ 0 w 2242827"/>
              <a:gd name="connsiteY28" fmla="*/ 1590961 h 2102966"/>
              <a:gd name="connsiteX29" fmla="*/ 1729127 w 2242827"/>
              <a:gd name="connsiteY29" fmla="*/ 30432 h 2102966"/>
              <a:gd name="connsiteX30" fmla="*/ 1608247 w 2242827"/>
              <a:gd name="connsiteY30" fmla="*/ 0 h 2102966"/>
              <a:gd name="connsiteX31" fmla="*/ 1630525 w 2242827"/>
              <a:gd name="connsiteY31" fmla="*/ 0 h 2102966"/>
              <a:gd name="connsiteX32" fmla="*/ 1629507 w 2242827"/>
              <a:gd name="connsiteY32" fmla="*/ 20086 h 2102966"/>
              <a:gd name="connsiteX33" fmla="*/ 0 w 2242827"/>
              <a:gd name="connsiteY33" fmla="*/ 1490712 h 2102966"/>
              <a:gd name="connsiteX34" fmla="*/ 0 w 2242827"/>
              <a:gd name="connsiteY34" fmla="*/ 1468436 h 2102966"/>
              <a:gd name="connsiteX35" fmla="*/ 1607345 w 2242827"/>
              <a:gd name="connsiteY35" fmla="*/ 17816 h 2102966"/>
              <a:gd name="connsiteX36" fmla="*/ 1485833 w 2242827"/>
              <a:gd name="connsiteY36" fmla="*/ 0 h 2102966"/>
              <a:gd name="connsiteX37" fmla="*/ 1508109 w 2242827"/>
              <a:gd name="connsiteY37" fmla="*/ 0 h 2102966"/>
              <a:gd name="connsiteX38" fmla="*/ 1507724 w 2242827"/>
              <a:gd name="connsiteY38" fmla="*/ 7596 h 2102966"/>
              <a:gd name="connsiteX39" fmla="*/ 0 w 2242827"/>
              <a:gd name="connsiteY39" fmla="*/ 1368317 h 2102966"/>
              <a:gd name="connsiteX40" fmla="*/ 0 w 2242827"/>
              <a:gd name="connsiteY40" fmla="*/ 1346041 h 2102966"/>
              <a:gd name="connsiteX41" fmla="*/ 1485563 w 2242827"/>
              <a:gd name="connsiteY41" fmla="*/ 5325 h 2102966"/>
              <a:gd name="connsiteX42" fmla="*/ 1362591 w 2242827"/>
              <a:gd name="connsiteY42" fmla="*/ 0 h 2102966"/>
              <a:gd name="connsiteX43" fmla="*/ 1385194 w 2242827"/>
              <a:gd name="connsiteY43" fmla="*/ 0 h 2102966"/>
              <a:gd name="connsiteX44" fmla="*/ 1364797 w 2242827"/>
              <a:gd name="connsiteY44" fmla="*/ 133264 h 2102966"/>
              <a:gd name="connsiteX45" fmla="*/ 0 w 2242827"/>
              <a:gd name="connsiteY45" fmla="*/ 1245917 h 2102966"/>
              <a:gd name="connsiteX46" fmla="*/ 0 w 2242827"/>
              <a:gd name="connsiteY46" fmla="*/ 1223641 h 2102966"/>
              <a:gd name="connsiteX47" fmla="*/ 1342864 w 2242827"/>
              <a:gd name="connsiteY47" fmla="*/ 128894 h 2102966"/>
              <a:gd name="connsiteX48" fmla="*/ 1238878 w 2242827"/>
              <a:gd name="connsiteY48" fmla="*/ 0 h 2102966"/>
              <a:gd name="connsiteX49" fmla="*/ 1261388 w 2242827"/>
              <a:gd name="connsiteY49" fmla="*/ 0 h 2102966"/>
              <a:gd name="connsiteX50" fmla="*/ 1244763 w 2242827"/>
              <a:gd name="connsiteY50" fmla="*/ 108614 h 2102966"/>
              <a:gd name="connsiteX51" fmla="*/ 0 w 2242827"/>
              <a:gd name="connsiteY51" fmla="*/ 1123397 h 2102966"/>
              <a:gd name="connsiteX52" fmla="*/ 0 w 2242827"/>
              <a:gd name="connsiteY52" fmla="*/ 1101121 h 2102966"/>
              <a:gd name="connsiteX53" fmla="*/ 1222940 w 2242827"/>
              <a:gd name="connsiteY53" fmla="*/ 104135 h 2102966"/>
              <a:gd name="connsiteX54" fmla="*/ 1115178 w 2242827"/>
              <a:gd name="connsiteY54" fmla="*/ 0 h 2102966"/>
              <a:gd name="connsiteX55" fmla="*/ 1137688 w 2242827"/>
              <a:gd name="connsiteY55" fmla="*/ 0 h 2102966"/>
              <a:gd name="connsiteX56" fmla="*/ 1124836 w 2242827"/>
              <a:gd name="connsiteY56" fmla="*/ 83962 h 2102966"/>
              <a:gd name="connsiteX57" fmla="*/ 0 w 2242827"/>
              <a:gd name="connsiteY57" fmla="*/ 1000978 h 2102966"/>
              <a:gd name="connsiteX58" fmla="*/ 0 w 2242827"/>
              <a:gd name="connsiteY58" fmla="*/ 978703 h 2102966"/>
              <a:gd name="connsiteX59" fmla="*/ 1103012 w 2242827"/>
              <a:gd name="connsiteY59" fmla="*/ 79485 h 2102966"/>
              <a:gd name="connsiteX60" fmla="*/ 991375 w 2242827"/>
              <a:gd name="connsiteY60" fmla="*/ 0 h 2102966"/>
              <a:gd name="connsiteX61" fmla="*/ 1013997 w 2242827"/>
              <a:gd name="connsiteY61" fmla="*/ 0 h 2102966"/>
              <a:gd name="connsiteX62" fmla="*/ 1004915 w 2242827"/>
              <a:gd name="connsiteY62" fmla="*/ 59331 h 2102966"/>
              <a:gd name="connsiteX63" fmla="*/ 0 w 2242827"/>
              <a:gd name="connsiteY63" fmla="*/ 878583 h 2102966"/>
              <a:gd name="connsiteX64" fmla="*/ 0 w 2242827"/>
              <a:gd name="connsiteY64" fmla="*/ 856307 h 2102966"/>
              <a:gd name="connsiteX65" fmla="*/ 982981 w 2242827"/>
              <a:gd name="connsiteY65" fmla="*/ 54853 h 2102966"/>
              <a:gd name="connsiteX66" fmla="*/ 866108 w 2242827"/>
              <a:gd name="connsiteY66" fmla="*/ 0 h 2102966"/>
              <a:gd name="connsiteX67" fmla="*/ 888384 w 2242827"/>
              <a:gd name="connsiteY67" fmla="*/ 0 h 2102966"/>
              <a:gd name="connsiteX68" fmla="*/ 884876 w 2242827"/>
              <a:gd name="connsiteY68" fmla="*/ 34680 h 2102966"/>
              <a:gd name="connsiteX69" fmla="*/ 0 w 2242827"/>
              <a:gd name="connsiteY69" fmla="*/ 756058 h 2102966"/>
              <a:gd name="connsiteX70" fmla="*/ 0 w 2242827"/>
              <a:gd name="connsiteY70" fmla="*/ 733782 h 2102966"/>
              <a:gd name="connsiteX71" fmla="*/ 863057 w 2242827"/>
              <a:gd name="connsiteY71" fmla="*/ 30169 h 2102966"/>
              <a:gd name="connsiteX72" fmla="*/ 743692 w 2242827"/>
              <a:gd name="connsiteY72" fmla="*/ 0 h 2102966"/>
              <a:gd name="connsiteX73" fmla="*/ 765973 w 2242827"/>
              <a:gd name="connsiteY73" fmla="*/ 0 h 2102966"/>
              <a:gd name="connsiteX74" fmla="*/ 764957 w 2242827"/>
              <a:gd name="connsiteY74" fmla="*/ 10048 h 2102966"/>
              <a:gd name="connsiteX75" fmla="*/ 0 w 2242827"/>
              <a:gd name="connsiteY75" fmla="*/ 633662 h 2102966"/>
              <a:gd name="connsiteX76" fmla="*/ 0 w 2242827"/>
              <a:gd name="connsiteY76" fmla="*/ 611386 h 2102966"/>
              <a:gd name="connsiteX77" fmla="*/ 743129 w 2242827"/>
              <a:gd name="connsiteY77" fmla="*/ 5570 h 2102966"/>
              <a:gd name="connsiteX78" fmla="*/ 617163 w 2242827"/>
              <a:gd name="connsiteY78" fmla="*/ 0 h 2102966"/>
              <a:gd name="connsiteX79" fmla="*/ 640489 w 2242827"/>
              <a:gd name="connsiteY79" fmla="*/ 0 h 2102966"/>
              <a:gd name="connsiteX80" fmla="*/ 606611 w 2242827"/>
              <a:gd name="connsiteY80" fmla="*/ 108906 h 2102966"/>
              <a:gd name="connsiteX81" fmla="*/ 0 w 2242827"/>
              <a:gd name="connsiteY81" fmla="*/ 511248 h 2102966"/>
              <a:gd name="connsiteX82" fmla="*/ 0 w 2242827"/>
              <a:gd name="connsiteY82" fmla="*/ 488972 h 2102966"/>
              <a:gd name="connsiteX83" fmla="*/ 585980 w 2242827"/>
              <a:gd name="connsiteY83" fmla="*/ 100252 h 2102966"/>
              <a:gd name="connsiteX84" fmla="*/ 489561 w 2242827"/>
              <a:gd name="connsiteY84" fmla="*/ 0 h 2102966"/>
              <a:gd name="connsiteX85" fmla="*/ 512789 w 2242827"/>
              <a:gd name="connsiteY85" fmla="*/ 0 h 2102966"/>
              <a:gd name="connsiteX86" fmla="*/ 493721 w 2242827"/>
              <a:gd name="connsiteY86" fmla="*/ 61289 h 2102966"/>
              <a:gd name="connsiteX87" fmla="*/ 0 w 2242827"/>
              <a:gd name="connsiteY87" fmla="*/ 388735 h 2102966"/>
              <a:gd name="connsiteX88" fmla="*/ 0 w 2242827"/>
              <a:gd name="connsiteY88" fmla="*/ 366459 h 2102966"/>
              <a:gd name="connsiteX89" fmla="*/ 473199 w 2242827"/>
              <a:gd name="connsiteY89" fmla="*/ 52587 h 2102966"/>
              <a:gd name="connsiteX90" fmla="*/ 361966 w 2242827"/>
              <a:gd name="connsiteY90" fmla="*/ 0 h 2102966"/>
              <a:gd name="connsiteX91" fmla="*/ 385181 w 2242827"/>
              <a:gd name="connsiteY91" fmla="*/ 0 h 2102966"/>
              <a:gd name="connsiteX92" fmla="*/ 380937 w 2242827"/>
              <a:gd name="connsiteY92" fmla="*/ 13636 h 2102966"/>
              <a:gd name="connsiteX93" fmla="*/ 0 w 2242827"/>
              <a:gd name="connsiteY93" fmla="*/ 266328 h 2102966"/>
              <a:gd name="connsiteX94" fmla="*/ 0 w 2242827"/>
              <a:gd name="connsiteY94" fmla="*/ 244052 h 2102966"/>
              <a:gd name="connsiteX95" fmla="*/ 360416 w 2242827"/>
              <a:gd name="connsiteY95" fmla="*/ 4982 h 2102966"/>
              <a:gd name="connsiteX96" fmla="*/ 218905 w 2242827"/>
              <a:gd name="connsiteY96" fmla="*/ 0 h 2102966"/>
              <a:gd name="connsiteX97" fmla="*/ 249720 w 2242827"/>
              <a:gd name="connsiteY97" fmla="*/ 0 h 2102966"/>
              <a:gd name="connsiteX98" fmla="*/ 241311 w 2242827"/>
              <a:gd name="connsiteY98" fmla="*/ 15475 h 2102966"/>
              <a:gd name="connsiteX99" fmla="*/ 0 w 2242827"/>
              <a:gd name="connsiteY99" fmla="*/ 143932 h 2102966"/>
              <a:gd name="connsiteX100" fmla="*/ 0 w 2242827"/>
              <a:gd name="connsiteY100" fmla="*/ 121656 h 2102966"/>
              <a:gd name="connsiteX101" fmla="*/ 189966 w 2242827"/>
              <a:gd name="connsiteY101" fmla="*/ 42875 h 21029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</a:cxnLst>
            <a:rect l="l" t="t" r="r" b="b"/>
            <a:pathLst>
              <a:path w="2242827" h="2102966">
                <a:moveTo>
                  <a:pt x="2220549" y="0"/>
                </a:moveTo>
                <a:lnTo>
                  <a:pt x="2242827" y="0"/>
                </a:lnTo>
                <a:lnTo>
                  <a:pt x="2238641" y="82607"/>
                </a:lnTo>
                <a:cubicBezTo>
                  <a:pt x="2123193" y="1215807"/>
                  <a:pt x="1163255" y="2102966"/>
                  <a:pt x="1" y="2102966"/>
                </a:cubicBezTo>
                <a:lnTo>
                  <a:pt x="1" y="2080690"/>
                </a:lnTo>
                <a:cubicBezTo>
                  <a:pt x="1151759" y="2080690"/>
                  <a:pt x="2102176" y="1202330"/>
                  <a:pt x="2216479" y="80336"/>
                </a:cubicBezTo>
                <a:close/>
                <a:moveTo>
                  <a:pt x="2098030" y="0"/>
                </a:moveTo>
                <a:lnTo>
                  <a:pt x="2120412" y="0"/>
                </a:lnTo>
                <a:lnTo>
                  <a:pt x="2116859" y="70117"/>
                </a:lnTo>
                <a:cubicBezTo>
                  <a:pt x="2007691" y="1141666"/>
                  <a:pt x="1099966" y="1980571"/>
                  <a:pt x="1" y="1980571"/>
                </a:cubicBezTo>
                <a:lnTo>
                  <a:pt x="1" y="1958295"/>
                </a:lnTo>
                <a:cubicBezTo>
                  <a:pt x="1088470" y="1958295"/>
                  <a:pt x="1986577" y="1128187"/>
                  <a:pt x="2094588" y="67938"/>
                </a:cubicBezTo>
                <a:close/>
                <a:moveTo>
                  <a:pt x="1975608" y="0"/>
                </a:moveTo>
                <a:lnTo>
                  <a:pt x="1997887" y="0"/>
                </a:lnTo>
                <a:lnTo>
                  <a:pt x="1994968" y="57611"/>
                </a:lnTo>
                <a:cubicBezTo>
                  <a:pt x="1892090" y="1067493"/>
                  <a:pt x="1036676" y="1858047"/>
                  <a:pt x="1" y="1858047"/>
                </a:cubicBezTo>
                <a:lnTo>
                  <a:pt x="1" y="1835771"/>
                </a:lnTo>
                <a:cubicBezTo>
                  <a:pt x="1025181" y="1835771"/>
                  <a:pt x="1871073" y="1053919"/>
                  <a:pt x="1972805" y="55322"/>
                </a:cubicBezTo>
                <a:close/>
                <a:moveTo>
                  <a:pt x="1853193" y="0"/>
                </a:moveTo>
                <a:lnTo>
                  <a:pt x="1875472" y="0"/>
                </a:lnTo>
                <a:lnTo>
                  <a:pt x="1873186" y="45119"/>
                </a:lnTo>
                <a:cubicBezTo>
                  <a:pt x="1776588" y="993350"/>
                  <a:pt x="973388" y="1735650"/>
                  <a:pt x="0" y="1735650"/>
                </a:cubicBezTo>
                <a:lnTo>
                  <a:pt x="0" y="1713374"/>
                </a:lnTo>
                <a:cubicBezTo>
                  <a:pt x="961784" y="1713374"/>
                  <a:pt x="1755557" y="979877"/>
                  <a:pt x="1851022" y="42848"/>
                </a:cubicBezTo>
                <a:close/>
                <a:moveTo>
                  <a:pt x="1730668" y="0"/>
                </a:moveTo>
                <a:lnTo>
                  <a:pt x="1753056" y="0"/>
                </a:lnTo>
                <a:lnTo>
                  <a:pt x="1751404" y="32610"/>
                </a:lnTo>
                <a:cubicBezTo>
                  <a:pt x="1661086" y="919190"/>
                  <a:pt x="910098" y="1613232"/>
                  <a:pt x="0" y="1613232"/>
                </a:cubicBezTo>
                <a:lnTo>
                  <a:pt x="0" y="1590961"/>
                </a:lnTo>
                <a:cubicBezTo>
                  <a:pt x="898495" y="1590961"/>
                  <a:pt x="1639954" y="905712"/>
                  <a:pt x="1729127" y="30432"/>
                </a:cubicBezTo>
                <a:close/>
                <a:moveTo>
                  <a:pt x="1608247" y="0"/>
                </a:moveTo>
                <a:lnTo>
                  <a:pt x="1630525" y="0"/>
                </a:lnTo>
                <a:lnTo>
                  <a:pt x="1629507" y="20086"/>
                </a:lnTo>
                <a:cubicBezTo>
                  <a:pt x="1545469" y="844919"/>
                  <a:pt x="846701" y="1490712"/>
                  <a:pt x="0" y="1490712"/>
                </a:cubicBezTo>
                <a:lnTo>
                  <a:pt x="0" y="1468436"/>
                </a:lnTo>
                <a:cubicBezTo>
                  <a:pt x="835206" y="1468436"/>
                  <a:pt x="1524451" y="831445"/>
                  <a:pt x="1607345" y="17816"/>
                </a:cubicBezTo>
                <a:close/>
                <a:moveTo>
                  <a:pt x="1485833" y="0"/>
                </a:moveTo>
                <a:lnTo>
                  <a:pt x="1508109" y="0"/>
                </a:lnTo>
                <a:lnTo>
                  <a:pt x="1507724" y="7596"/>
                </a:lnTo>
                <a:cubicBezTo>
                  <a:pt x="1429966" y="770778"/>
                  <a:pt x="783416" y="1368317"/>
                  <a:pt x="0" y="1368317"/>
                </a:cubicBezTo>
                <a:lnTo>
                  <a:pt x="0" y="1346041"/>
                </a:lnTo>
                <a:cubicBezTo>
                  <a:pt x="771917" y="1346041"/>
                  <a:pt x="1408949" y="757304"/>
                  <a:pt x="1485563" y="5325"/>
                </a:cubicBezTo>
                <a:close/>
                <a:moveTo>
                  <a:pt x="1362591" y="0"/>
                </a:moveTo>
                <a:lnTo>
                  <a:pt x="1385194" y="0"/>
                </a:lnTo>
                <a:lnTo>
                  <a:pt x="1364797" y="133264"/>
                </a:lnTo>
                <a:cubicBezTo>
                  <a:pt x="1234684" y="767432"/>
                  <a:pt x="672215" y="1245917"/>
                  <a:pt x="0" y="1245917"/>
                </a:cubicBezTo>
                <a:lnTo>
                  <a:pt x="0" y="1223641"/>
                </a:lnTo>
                <a:cubicBezTo>
                  <a:pt x="661385" y="1223641"/>
                  <a:pt x="1214835" y="752908"/>
                  <a:pt x="1342864" y="128894"/>
                </a:cubicBezTo>
                <a:close/>
                <a:moveTo>
                  <a:pt x="1238878" y="0"/>
                </a:moveTo>
                <a:lnTo>
                  <a:pt x="1261388" y="0"/>
                </a:lnTo>
                <a:lnTo>
                  <a:pt x="1244763" y="108614"/>
                </a:lnTo>
                <a:cubicBezTo>
                  <a:pt x="1126083" y="687031"/>
                  <a:pt x="613049" y="1123397"/>
                  <a:pt x="0" y="1123397"/>
                </a:cubicBezTo>
                <a:lnTo>
                  <a:pt x="0" y="1101121"/>
                </a:lnTo>
                <a:cubicBezTo>
                  <a:pt x="602316" y="1101121"/>
                  <a:pt x="1106344" y="672419"/>
                  <a:pt x="1222940" y="104135"/>
                </a:cubicBezTo>
                <a:close/>
                <a:moveTo>
                  <a:pt x="1115178" y="0"/>
                </a:moveTo>
                <a:lnTo>
                  <a:pt x="1137688" y="0"/>
                </a:lnTo>
                <a:lnTo>
                  <a:pt x="1124836" y="83962"/>
                </a:lnTo>
                <a:cubicBezTo>
                  <a:pt x="1017592" y="606647"/>
                  <a:pt x="553979" y="1000978"/>
                  <a:pt x="0" y="1000978"/>
                </a:cubicBezTo>
                <a:lnTo>
                  <a:pt x="0" y="978703"/>
                </a:lnTo>
                <a:cubicBezTo>
                  <a:pt x="543246" y="978703"/>
                  <a:pt x="997852" y="592039"/>
                  <a:pt x="1103012" y="79485"/>
                </a:cubicBezTo>
                <a:close/>
                <a:moveTo>
                  <a:pt x="991375" y="0"/>
                </a:moveTo>
                <a:lnTo>
                  <a:pt x="1013997" y="0"/>
                </a:lnTo>
                <a:lnTo>
                  <a:pt x="1004915" y="59331"/>
                </a:lnTo>
                <a:cubicBezTo>
                  <a:pt x="909100" y="526286"/>
                  <a:pt x="494909" y="878583"/>
                  <a:pt x="0" y="878583"/>
                </a:cubicBezTo>
                <a:lnTo>
                  <a:pt x="0" y="856307"/>
                </a:lnTo>
                <a:cubicBezTo>
                  <a:pt x="484176" y="856307"/>
                  <a:pt x="889272" y="511676"/>
                  <a:pt x="982981" y="54853"/>
                </a:cubicBezTo>
                <a:close/>
                <a:moveTo>
                  <a:pt x="866108" y="0"/>
                </a:moveTo>
                <a:lnTo>
                  <a:pt x="888384" y="0"/>
                </a:lnTo>
                <a:lnTo>
                  <a:pt x="884876" y="34680"/>
                </a:lnTo>
                <a:cubicBezTo>
                  <a:pt x="800495" y="445883"/>
                  <a:pt x="435739" y="756058"/>
                  <a:pt x="0" y="756058"/>
                </a:cubicBezTo>
                <a:lnTo>
                  <a:pt x="0" y="733782"/>
                </a:lnTo>
                <a:cubicBezTo>
                  <a:pt x="425107" y="733782"/>
                  <a:pt x="780781" y="431187"/>
                  <a:pt x="863057" y="30169"/>
                </a:cubicBezTo>
                <a:close/>
                <a:moveTo>
                  <a:pt x="743692" y="0"/>
                </a:moveTo>
                <a:lnTo>
                  <a:pt x="765973" y="0"/>
                </a:lnTo>
                <a:lnTo>
                  <a:pt x="764957" y="10048"/>
                </a:lnTo>
                <a:cubicBezTo>
                  <a:pt x="692029" y="365521"/>
                  <a:pt x="376767" y="633662"/>
                  <a:pt x="0" y="633662"/>
                </a:cubicBezTo>
                <a:lnTo>
                  <a:pt x="0" y="611386"/>
                </a:lnTo>
                <a:cubicBezTo>
                  <a:pt x="365938" y="611386"/>
                  <a:pt x="672265" y="350911"/>
                  <a:pt x="743129" y="5570"/>
                </a:cubicBezTo>
                <a:close/>
                <a:moveTo>
                  <a:pt x="617163" y="0"/>
                </a:moveTo>
                <a:lnTo>
                  <a:pt x="640489" y="0"/>
                </a:lnTo>
                <a:lnTo>
                  <a:pt x="606611" y="108906"/>
                </a:lnTo>
                <a:cubicBezTo>
                  <a:pt x="506524" y="345128"/>
                  <a:pt x="272312" y="511248"/>
                  <a:pt x="0" y="511248"/>
                </a:cubicBezTo>
                <a:lnTo>
                  <a:pt x="0" y="488972"/>
                </a:lnTo>
                <a:cubicBezTo>
                  <a:pt x="263030" y="488972"/>
                  <a:pt x="489290" y="328485"/>
                  <a:pt x="585980" y="100252"/>
                </a:cubicBezTo>
                <a:close/>
                <a:moveTo>
                  <a:pt x="489561" y="0"/>
                </a:moveTo>
                <a:lnTo>
                  <a:pt x="512789" y="0"/>
                </a:lnTo>
                <a:lnTo>
                  <a:pt x="493721" y="61289"/>
                </a:lnTo>
                <a:cubicBezTo>
                  <a:pt x="412246" y="253561"/>
                  <a:pt x="221597" y="388735"/>
                  <a:pt x="0" y="388735"/>
                </a:cubicBezTo>
                <a:lnTo>
                  <a:pt x="0" y="366459"/>
                </a:lnTo>
                <a:cubicBezTo>
                  <a:pt x="212399" y="366459"/>
                  <a:pt x="395116" y="236854"/>
                  <a:pt x="473199" y="52587"/>
                </a:cubicBezTo>
                <a:close/>
                <a:moveTo>
                  <a:pt x="361966" y="0"/>
                </a:moveTo>
                <a:lnTo>
                  <a:pt x="385181" y="0"/>
                </a:lnTo>
                <a:lnTo>
                  <a:pt x="380937" y="13636"/>
                </a:lnTo>
                <a:cubicBezTo>
                  <a:pt x="318070" y="161973"/>
                  <a:pt x="170965" y="266328"/>
                  <a:pt x="0" y="266328"/>
                </a:cubicBezTo>
                <a:lnTo>
                  <a:pt x="0" y="244052"/>
                </a:lnTo>
                <a:cubicBezTo>
                  <a:pt x="161767" y="244052"/>
                  <a:pt x="300940" y="145329"/>
                  <a:pt x="360416" y="4982"/>
                </a:cubicBezTo>
                <a:close/>
                <a:moveTo>
                  <a:pt x="218905" y="0"/>
                </a:moveTo>
                <a:lnTo>
                  <a:pt x="249720" y="0"/>
                </a:lnTo>
                <a:lnTo>
                  <a:pt x="241311" y="15475"/>
                </a:lnTo>
                <a:cubicBezTo>
                  <a:pt x="188962" y="92909"/>
                  <a:pt x="100349" y="143932"/>
                  <a:pt x="0" y="143932"/>
                </a:cubicBezTo>
                <a:lnTo>
                  <a:pt x="0" y="121656"/>
                </a:lnTo>
                <a:cubicBezTo>
                  <a:pt x="74091" y="121656"/>
                  <a:pt x="141290" y="91533"/>
                  <a:pt x="189966" y="42875"/>
                </a:cubicBezTo>
                <a:close/>
              </a:path>
            </a:pathLst>
          </a:custGeom>
          <a:solidFill>
            <a:schemeClr val="accent3">
              <a:lumMod val="20000"/>
              <a:lumOff val="80000"/>
            </a:schemeClr>
          </a:solidFill>
          <a:ln w="4588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b">
            <a:noAutofit/>
          </a:bodyPr>
          <a:lstStyle>
            <a:lvl1pPr>
              <a:lnSpc>
                <a:spcPct val="100000"/>
              </a:lnSpc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9496" y="2103120"/>
            <a:ext cx="11119104" cy="4434840"/>
          </a:xfrm>
        </p:spPr>
        <p:txBody>
          <a:bodyPr>
            <a:no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8042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Freeform: Shape 27">
            <a:extLst>
              <a:ext uri="{FF2B5EF4-FFF2-40B4-BE49-F238E27FC236}">
                <a16:creationId xmlns:a16="http://schemas.microsoft.com/office/drawing/2014/main" id="{B0C0F070-237F-C60F-3458-4D4D9BA0A222}"/>
              </a:ext>
            </a:extLst>
          </p:cNvPr>
          <p:cNvSpPr/>
          <p:nvPr userDrawn="1"/>
        </p:nvSpPr>
        <p:spPr>
          <a:xfrm>
            <a:off x="9866106" y="0"/>
            <a:ext cx="2325894" cy="2180854"/>
          </a:xfrm>
          <a:custGeom>
            <a:avLst/>
            <a:gdLst>
              <a:gd name="connsiteX0" fmla="*/ 2066927 w 2325894"/>
              <a:gd name="connsiteY0" fmla="*/ 0 h 2180854"/>
              <a:gd name="connsiteX1" fmla="*/ 2098882 w 2325894"/>
              <a:gd name="connsiteY1" fmla="*/ 0 h 2180854"/>
              <a:gd name="connsiteX2" fmla="*/ 2128893 w 2325894"/>
              <a:gd name="connsiteY2" fmla="*/ 44463 h 2180854"/>
              <a:gd name="connsiteX3" fmla="*/ 2269798 w 2325894"/>
              <a:gd name="connsiteY3" fmla="*/ 120493 h 2180854"/>
              <a:gd name="connsiteX4" fmla="*/ 2325894 w 2325894"/>
              <a:gd name="connsiteY4" fmla="*/ 126162 h 2180854"/>
              <a:gd name="connsiteX5" fmla="*/ 2325894 w 2325894"/>
              <a:gd name="connsiteY5" fmla="*/ 149263 h 2180854"/>
              <a:gd name="connsiteX6" fmla="*/ 2265120 w 2325894"/>
              <a:gd name="connsiteY6" fmla="*/ 143117 h 2180854"/>
              <a:gd name="connsiteX7" fmla="*/ 2075647 w 2325894"/>
              <a:gd name="connsiteY7" fmla="*/ 16048 h 2180854"/>
              <a:gd name="connsiteX8" fmla="*/ 1926448 w 2325894"/>
              <a:gd name="connsiteY8" fmla="*/ 0 h 2180854"/>
              <a:gd name="connsiteX9" fmla="*/ 1950522 w 2325894"/>
              <a:gd name="connsiteY9" fmla="*/ 0 h 2180854"/>
              <a:gd name="connsiteX10" fmla="*/ 1952130 w 2325894"/>
              <a:gd name="connsiteY10" fmla="*/ 5167 h 2180854"/>
              <a:gd name="connsiteX11" fmla="*/ 2244242 w 2325894"/>
              <a:gd name="connsiteY11" fmla="*/ 244834 h 2180854"/>
              <a:gd name="connsiteX12" fmla="*/ 2325894 w 2325894"/>
              <a:gd name="connsiteY12" fmla="*/ 253091 h 2180854"/>
              <a:gd name="connsiteX13" fmla="*/ 2325894 w 2325894"/>
              <a:gd name="connsiteY13" fmla="*/ 276192 h 2180854"/>
              <a:gd name="connsiteX14" fmla="*/ 2239598 w 2325894"/>
              <a:gd name="connsiteY14" fmla="*/ 267464 h 2180854"/>
              <a:gd name="connsiteX15" fmla="*/ 1930848 w 2325894"/>
              <a:gd name="connsiteY15" fmla="*/ 14141 h 2180854"/>
              <a:gd name="connsiteX16" fmla="*/ 1794114 w 2325894"/>
              <a:gd name="connsiteY16" fmla="*/ 0 h 2180854"/>
              <a:gd name="connsiteX17" fmla="*/ 1818202 w 2325894"/>
              <a:gd name="connsiteY17" fmla="*/ 0 h 2180854"/>
              <a:gd name="connsiteX18" fmla="*/ 1835170 w 2325894"/>
              <a:gd name="connsiteY18" fmla="*/ 54535 h 2180854"/>
              <a:gd name="connsiteX19" fmla="*/ 2218687 w 2325894"/>
              <a:gd name="connsiteY19" fmla="*/ 369191 h 2180854"/>
              <a:gd name="connsiteX20" fmla="*/ 2325894 w 2325894"/>
              <a:gd name="connsiteY20" fmla="*/ 380032 h 2180854"/>
              <a:gd name="connsiteX21" fmla="*/ 2325894 w 2325894"/>
              <a:gd name="connsiteY21" fmla="*/ 403132 h 2180854"/>
              <a:gd name="connsiteX22" fmla="*/ 2214043 w 2325894"/>
              <a:gd name="connsiteY22" fmla="*/ 391825 h 2180854"/>
              <a:gd name="connsiteX23" fmla="*/ 1813889 w 2325894"/>
              <a:gd name="connsiteY23" fmla="*/ 63559 h 2180854"/>
              <a:gd name="connsiteX24" fmla="*/ 1661683 w 2325894"/>
              <a:gd name="connsiteY24" fmla="*/ 0 h 2180854"/>
              <a:gd name="connsiteX25" fmla="*/ 1685874 w 2325894"/>
              <a:gd name="connsiteY25" fmla="*/ 0 h 2180854"/>
              <a:gd name="connsiteX26" fmla="*/ 1718212 w 2325894"/>
              <a:gd name="connsiteY26" fmla="*/ 103965 h 2180854"/>
              <a:gd name="connsiteX27" fmla="*/ 2193133 w 2325894"/>
              <a:gd name="connsiteY27" fmla="*/ 493659 h 2180854"/>
              <a:gd name="connsiteX28" fmla="*/ 2325894 w 2325894"/>
              <a:gd name="connsiteY28" fmla="*/ 507083 h 2180854"/>
              <a:gd name="connsiteX29" fmla="*/ 2325894 w 2325894"/>
              <a:gd name="connsiteY29" fmla="*/ 530183 h 2180854"/>
              <a:gd name="connsiteX30" fmla="*/ 2188450 w 2325894"/>
              <a:gd name="connsiteY30" fmla="*/ 516288 h 2180854"/>
              <a:gd name="connsiteX31" fmla="*/ 1696817 w 2325894"/>
              <a:gd name="connsiteY31" fmla="*/ 112939 h 2180854"/>
              <a:gd name="connsiteX32" fmla="*/ 1531553 w 2325894"/>
              <a:gd name="connsiteY32" fmla="*/ 0 h 2180854"/>
              <a:gd name="connsiteX33" fmla="*/ 1554659 w 2325894"/>
              <a:gd name="connsiteY33" fmla="*/ 0 h 2180854"/>
              <a:gd name="connsiteX34" fmla="*/ 1555243 w 2325894"/>
              <a:gd name="connsiteY34" fmla="*/ 5776 h 2180854"/>
              <a:gd name="connsiteX35" fmla="*/ 2245588 w 2325894"/>
              <a:gd name="connsiteY35" fmla="*/ 629962 h 2180854"/>
              <a:gd name="connsiteX36" fmla="*/ 2325894 w 2325894"/>
              <a:gd name="connsiteY36" fmla="*/ 634030 h 2180854"/>
              <a:gd name="connsiteX37" fmla="*/ 2325894 w 2325894"/>
              <a:gd name="connsiteY37" fmla="*/ 657131 h 2180854"/>
              <a:gd name="connsiteX38" fmla="*/ 2243214 w 2325894"/>
              <a:gd name="connsiteY38" fmla="*/ 652943 h 2180854"/>
              <a:gd name="connsiteX39" fmla="*/ 1532607 w 2325894"/>
              <a:gd name="connsiteY39" fmla="*/ 10419 h 2180854"/>
              <a:gd name="connsiteX40" fmla="*/ 1404609 w 2325894"/>
              <a:gd name="connsiteY40" fmla="*/ 0 h 2180854"/>
              <a:gd name="connsiteX41" fmla="*/ 1427709 w 2325894"/>
              <a:gd name="connsiteY41" fmla="*/ 0 h 2180854"/>
              <a:gd name="connsiteX42" fmla="*/ 1430873 w 2325894"/>
              <a:gd name="connsiteY42" fmla="*/ 31287 h 2180854"/>
              <a:gd name="connsiteX43" fmla="*/ 2232606 w 2325894"/>
              <a:gd name="connsiteY43" fmla="*/ 756233 h 2180854"/>
              <a:gd name="connsiteX44" fmla="*/ 2325894 w 2325894"/>
              <a:gd name="connsiteY44" fmla="*/ 760959 h 2180854"/>
              <a:gd name="connsiteX45" fmla="*/ 2325894 w 2325894"/>
              <a:gd name="connsiteY45" fmla="*/ 784060 h 2180854"/>
              <a:gd name="connsiteX46" fmla="*/ 2230270 w 2325894"/>
              <a:gd name="connsiteY46" fmla="*/ 779216 h 2180854"/>
              <a:gd name="connsiteX47" fmla="*/ 1408246 w 2325894"/>
              <a:gd name="connsiteY47" fmla="*/ 35964 h 2180854"/>
              <a:gd name="connsiteX48" fmla="*/ 1274343 w 2325894"/>
              <a:gd name="connsiteY48" fmla="*/ 0 h 2180854"/>
              <a:gd name="connsiteX49" fmla="*/ 1300756 w 2325894"/>
              <a:gd name="connsiteY49" fmla="*/ 0 h 2180854"/>
              <a:gd name="connsiteX50" fmla="*/ 1306507 w 2325894"/>
              <a:gd name="connsiteY50" fmla="*/ 56884 h 2180854"/>
              <a:gd name="connsiteX51" fmla="*/ 2219643 w 2325894"/>
              <a:gd name="connsiteY51" fmla="*/ 882640 h 2180854"/>
              <a:gd name="connsiteX52" fmla="*/ 2325894 w 2325894"/>
              <a:gd name="connsiteY52" fmla="*/ 888022 h 2180854"/>
              <a:gd name="connsiteX53" fmla="*/ 2325894 w 2325894"/>
              <a:gd name="connsiteY53" fmla="*/ 911123 h 2180854"/>
              <a:gd name="connsiteX54" fmla="*/ 2217286 w 2325894"/>
              <a:gd name="connsiteY54" fmla="*/ 905621 h 2180854"/>
              <a:gd name="connsiteX55" fmla="*/ 1283761 w 2325894"/>
              <a:gd name="connsiteY55" fmla="*/ 61528 h 2180854"/>
              <a:gd name="connsiteX56" fmla="*/ 1146071 w 2325894"/>
              <a:gd name="connsiteY56" fmla="*/ 0 h 2180854"/>
              <a:gd name="connsiteX57" fmla="*/ 1169414 w 2325894"/>
              <a:gd name="connsiteY57" fmla="*/ 0 h 2180854"/>
              <a:gd name="connsiteX58" fmla="*/ 1182030 w 2325894"/>
              <a:gd name="connsiteY58" fmla="*/ 82429 h 2180854"/>
              <a:gd name="connsiteX59" fmla="*/ 2206679 w 2325894"/>
              <a:gd name="connsiteY59" fmla="*/ 1008912 h 2180854"/>
              <a:gd name="connsiteX60" fmla="*/ 2325894 w 2325894"/>
              <a:gd name="connsiteY60" fmla="*/ 1014951 h 2180854"/>
              <a:gd name="connsiteX61" fmla="*/ 2325894 w 2325894"/>
              <a:gd name="connsiteY61" fmla="*/ 1038052 h 2180854"/>
              <a:gd name="connsiteX62" fmla="*/ 2204323 w 2325894"/>
              <a:gd name="connsiteY62" fmla="*/ 1031893 h 2180854"/>
              <a:gd name="connsiteX63" fmla="*/ 1159398 w 2325894"/>
              <a:gd name="connsiteY63" fmla="*/ 87072 h 2180854"/>
              <a:gd name="connsiteX64" fmla="*/ 1017789 w 2325894"/>
              <a:gd name="connsiteY64" fmla="*/ 0 h 2180854"/>
              <a:gd name="connsiteX65" fmla="*/ 1041132 w 2325894"/>
              <a:gd name="connsiteY65" fmla="*/ 0 h 2180854"/>
              <a:gd name="connsiteX66" fmla="*/ 1057661 w 2325894"/>
              <a:gd name="connsiteY66" fmla="*/ 107992 h 2180854"/>
              <a:gd name="connsiteX67" fmla="*/ 2193716 w 2325894"/>
              <a:gd name="connsiteY67" fmla="*/ 1135208 h 2180854"/>
              <a:gd name="connsiteX68" fmla="*/ 2325894 w 2325894"/>
              <a:gd name="connsiteY68" fmla="*/ 1141903 h 2180854"/>
              <a:gd name="connsiteX69" fmla="*/ 2325894 w 2325894"/>
              <a:gd name="connsiteY69" fmla="*/ 1165004 h 2180854"/>
              <a:gd name="connsiteX70" fmla="*/ 2191361 w 2325894"/>
              <a:gd name="connsiteY70" fmla="*/ 1158189 h 2180854"/>
              <a:gd name="connsiteX71" fmla="*/ 1035029 w 2325894"/>
              <a:gd name="connsiteY71" fmla="*/ 112636 h 2180854"/>
              <a:gd name="connsiteX72" fmla="*/ 889397 w 2325894"/>
              <a:gd name="connsiteY72" fmla="*/ 0 h 2180854"/>
              <a:gd name="connsiteX73" fmla="*/ 912837 w 2325894"/>
              <a:gd name="connsiteY73" fmla="*/ 0 h 2180854"/>
              <a:gd name="connsiteX74" fmla="*/ 933296 w 2325894"/>
              <a:gd name="connsiteY74" fmla="*/ 133667 h 2180854"/>
              <a:gd name="connsiteX75" fmla="*/ 2180754 w 2325894"/>
              <a:gd name="connsiteY75" fmla="*/ 1261608 h 2180854"/>
              <a:gd name="connsiteX76" fmla="*/ 2325894 w 2325894"/>
              <a:gd name="connsiteY76" fmla="*/ 1268960 h 2180854"/>
              <a:gd name="connsiteX77" fmla="*/ 2325894 w 2325894"/>
              <a:gd name="connsiteY77" fmla="*/ 1292061 h 2180854"/>
              <a:gd name="connsiteX78" fmla="*/ 2178378 w 2325894"/>
              <a:gd name="connsiteY78" fmla="*/ 1284588 h 2180854"/>
              <a:gd name="connsiteX79" fmla="*/ 910550 w 2325894"/>
              <a:gd name="connsiteY79" fmla="*/ 138199 h 2180854"/>
              <a:gd name="connsiteX80" fmla="*/ 761929 w 2325894"/>
              <a:gd name="connsiteY80" fmla="*/ 0 h 2180854"/>
              <a:gd name="connsiteX81" fmla="*/ 785032 w 2325894"/>
              <a:gd name="connsiteY81" fmla="*/ 0 h 2180854"/>
              <a:gd name="connsiteX82" fmla="*/ 785312 w 2325894"/>
              <a:gd name="connsiteY82" fmla="*/ 5523 h 2180854"/>
              <a:gd name="connsiteX83" fmla="*/ 2167790 w 2325894"/>
              <a:gd name="connsiteY83" fmla="*/ 1387884 h 2180854"/>
              <a:gd name="connsiteX84" fmla="*/ 2325894 w 2325894"/>
              <a:gd name="connsiteY84" fmla="*/ 1395894 h 2180854"/>
              <a:gd name="connsiteX85" fmla="*/ 2325894 w 2325894"/>
              <a:gd name="connsiteY85" fmla="*/ 1418995 h 2180854"/>
              <a:gd name="connsiteX86" fmla="*/ 2165434 w 2325894"/>
              <a:gd name="connsiteY86" fmla="*/ 1410866 h 2180854"/>
              <a:gd name="connsiteX87" fmla="*/ 762328 w 2325894"/>
              <a:gd name="connsiteY87" fmla="*/ 7877 h 2180854"/>
              <a:gd name="connsiteX88" fmla="*/ 634980 w 2325894"/>
              <a:gd name="connsiteY88" fmla="*/ 0 h 2180854"/>
              <a:gd name="connsiteX89" fmla="*/ 658083 w 2325894"/>
              <a:gd name="connsiteY89" fmla="*/ 0 h 2180854"/>
              <a:gd name="connsiteX90" fmla="*/ 659019 w 2325894"/>
              <a:gd name="connsiteY90" fmla="*/ 18476 h 2180854"/>
              <a:gd name="connsiteX91" fmla="*/ 2154827 w 2325894"/>
              <a:gd name="connsiteY91" fmla="*/ 1514157 h 2180854"/>
              <a:gd name="connsiteX92" fmla="*/ 2325894 w 2325894"/>
              <a:gd name="connsiteY92" fmla="*/ 1522823 h 2180854"/>
              <a:gd name="connsiteX93" fmla="*/ 2325894 w 2325894"/>
              <a:gd name="connsiteY93" fmla="*/ 1545924 h 2180854"/>
              <a:gd name="connsiteX94" fmla="*/ 2152472 w 2325894"/>
              <a:gd name="connsiteY94" fmla="*/ 1537138 h 2180854"/>
              <a:gd name="connsiteX95" fmla="*/ 636036 w 2325894"/>
              <a:gd name="connsiteY95" fmla="*/ 20831 h 2180854"/>
              <a:gd name="connsiteX96" fmla="*/ 507911 w 2325894"/>
              <a:gd name="connsiteY96" fmla="*/ 0 h 2180854"/>
              <a:gd name="connsiteX97" fmla="*/ 531128 w 2325894"/>
              <a:gd name="connsiteY97" fmla="*/ 0 h 2180854"/>
              <a:gd name="connsiteX98" fmla="*/ 532727 w 2325894"/>
              <a:gd name="connsiteY98" fmla="*/ 31559 h 2180854"/>
              <a:gd name="connsiteX99" fmla="*/ 2141864 w 2325894"/>
              <a:gd name="connsiteY99" fmla="*/ 1640562 h 2180854"/>
              <a:gd name="connsiteX100" fmla="*/ 2325894 w 2325894"/>
              <a:gd name="connsiteY100" fmla="*/ 1649885 h 2180854"/>
              <a:gd name="connsiteX101" fmla="*/ 2325894 w 2325894"/>
              <a:gd name="connsiteY101" fmla="*/ 1672981 h 2180854"/>
              <a:gd name="connsiteX102" fmla="*/ 2139488 w 2325894"/>
              <a:gd name="connsiteY102" fmla="*/ 1663539 h 2180854"/>
              <a:gd name="connsiteX103" fmla="*/ 509624 w 2325894"/>
              <a:gd name="connsiteY103" fmla="*/ 33818 h 2180854"/>
              <a:gd name="connsiteX104" fmla="*/ 380961 w 2325894"/>
              <a:gd name="connsiteY104" fmla="*/ 0 h 2180854"/>
              <a:gd name="connsiteX105" fmla="*/ 404065 w 2325894"/>
              <a:gd name="connsiteY105" fmla="*/ 0 h 2180854"/>
              <a:gd name="connsiteX106" fmla="*/ 406316 w 2325894"/>
              <a:gd name="connsiteY106" fmla="*/ 44437 h 2180854"/>
              <a:gd name="connsiteX107" fmla="*/ 2128900 w 2325894"/>
              <a:gd name="connsiteY107" fmla="*/ 1766854 h 2180854"/>
              <a:gd name="connsiteX108" fmla="*/ 2325894 w 2325894"/>
              <a:gd name="connsiteY108" fmla="*/ 1776833 h 2180854"/>
              <a:gd name="connsiteX109" fmla="*/ 2325894 w 2325894"/>
              <a:gd name="connsiteY109" fmla="*/ 1799934 h 2180854"/>
              <a:gd name="connsiteX110" fmla="*/ 2126525 w 2325894"/>
              <a:gd name="connsiteY110" fmla="*/ 1789835 h 2180854"/>
              <a:gd name="connsiteX111" fmla="*/ 383332 w 2325894"/>
              <a:gd name="connsiteY111" fmla="*/ 46792 h 2180854"/>
              <a:gd name="connsiteX112" fmla="*/ 254013 w 2325894"/>
              <a:gd name="connsiteY112" fmla="*/ 0 h 2180854"/>
              <a:gd name="connsiteX113" fmla="*/ 277116 w 2325894"/>
              <a:gd name="connsiteY113" fmla="*/ 0 h 2180854"/>
              <a:gd name="connsiteX114" fmla="*/ 280023 w 2325894"/>
              <a:gd name="connsiteY114" fmla="*/ 57371 h 2180854"/>
              <a:gd name="connsiteX115" fmla="*/ 2115917 w 2325894"/>
              <a:gd name="connsiteY115" fmla="*/ 1893125 h 2180854"/>
              <a:gd name="connsiteX116" fmla="*/ 2325894 w 2325894"/>
              <a:gd name="connsiteY116" fmla="*/ 1903762 h 2180854"/>
              <a:gd name="connsiteX117" fmla="*/ 2325894 w 2325894"/>
              <a:gd name="connsiteY117" fmla="*/ 1926863 h 2180854"/>
              <a:gd name="connsiteX118" fmla="*/ 2113563 w 2325894"/>
              <a:gd name="connsiteY118" fmla="*/ 1916107 h 2180854"/>
              <a:gd name="connsiteX119" fmla="*/ 257040 w 2325894"/>
              <a:gd name="connsiteY119" fmla="*/ 59745 h 2180854"/>
              <a:gd name="connsiteX120" fmla="*/ 126949 w 2325894"/>
              <a:gd name="connsiteY120" fmla="*/ 0 h 2180854"/>
              <a:gd name="connsiteX121" fmla="*/ 150160 w 2325894"/>
              <a:gd name="connsiteY121" fmla="*/ 0 h 2180854"/>
              <a:gd name="connsiteX122" fmla="*/ 153729 w 2325894"/>
              <a:gd name="connsiteY122" fmla="*/ 70454 h 2180854"/>
              <a:gd name="connsiteX123" fmla="*/ 2102955 w 2325894"/>
              <a:gd name="connsiteY123" fmla="*/ 2019530 h 2180854"/>
              <a:gd name="connsiteX124" fmla="*/ 2325894 w 2325894"/>
              <a:gd name="connsiteY124" fmla="*/ 2030824 h 2180854"/>
              <a:gd name="connsiteX125" fmla="*/ 2325894 w 2325894"/>
              <a:gd name="connsiteY125" fmla="*/ 2053925 h 2180854"/>
              <a:gd name="connsiteX126" fmla="*/ 2100598 w 2325894"/>
              <a:gd name="connsiteY126" fmla="*/ 2042512 h 2180854"/>
              <a:gd name="connsiteX127" fmla="*/ 130633 w 2325894"/>
              <a:gd name="connsiteY127" fmla="*/ 72714 h 2180854"/>
              <a:gd name="connsiteX128" fmla="*/ 0 w 2325894"/>
              <a:gd name="connsiteY128" fmla="*/ 0 h 2180854"/>
              <a:gd name="connsiteX129" fmla="*/ 23103 w 2325894"/>
              <a:gd name="connsiteY129" fmla="*/ 0 h 2180854"/>
              <a:gd name="connsiteX130" fmla="*/ 27324 w 2325894"/>
              <a:gd name="connsiteY130" fmla="*/ 83311 h 2180854"/>
              <a:gd name="connsiteX131" fmla="*/ 2089991 w 2325894"/>
              <a:gd name="connsiteY131" fmla="*/ 2145803 h 2180854"/>
              <a:gd name="connsiteX132" fmla="*/ 2325894 w 2325894"/>
              <a:gd name="connsiteY132" fmla="*/ 2157753 h 2180854"/>
              <a:gd name="connsiteX133" fmla="*/ 2325894 w 2325894"/>
              <a:gd name="connsiteY133" fmla="*/ 2180854 h 2180854"/>
              <a:gd name="connsiteX134" fmla="*/ 2087636 w 2325894"/>
              <a:gd name="connsiteY134" fmla="*/ 2168784 h 2180854"/>
              <a:gd name="connsiteX135" fmla="*/ 4341 w 2325894"/>
              <a:gd name="connsiteY135" fmla="*/ 85667 h 21808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</a:cxnLst>
            <a:rect l="l" t="t" r="r" b="b"/>
            <a:pathLst>
              <a:path w="2325894" h="2180854">
                <a:moveTo>
                  <a:pt x="2066927" y="0"/>
                </a:moveTo>
                <a:lnTo>
                  <a:pt x="2098882" y="0"/>
                </a:lnTo>
                <a:lnTo>
                  <a:pt x="2128893" y="44463"/>
                </a:lnTo>
                <a:cubicBezTo>
                  <a:pt x="2166753" y="82308"/>
                  <a:pt x="2215417" y="109341"/>
                  <a:pt x="2269798" y="120493"/>
                </a:cubicBezTo>
                <a:lnTo>
                  <a:pt x="2325894" y="126162"/>
                </a:lnTo>
                <a:lnTo>
                  <a:pt x="2325894" y="149263"/>
                </a:lnTo>
                <a:lnTo>
                  <a:pt x="2265120" y="143117"/>
                </a:lnTo>
                <a:cubicBezTo>
                  <a:pt x="2186576" y="127002"/>
                  <a:pt x="2119077" y="80290"/>
                  <a:pt x="2075647" y="16048"/>
                </a:cubicBezTo>
                <a:close/>
                <a:moveTo>
                  <a:pt x="1926448" y="0"/>
                </a:moveTo>
                <a:lnTo>
                  <a:pt x="1950522" y="0"/>
                </a:lnTo>
                <a:lnTo>
                  <a:pt x="1952130" y="5167"/>
                </a:lnTo>
                <a:cubicBezTo>
                  <a:pt x="2003529" y="126455"/>
                  <a:pt x="2112323" y="217766"/>
                  <a:pt x="2244242" y="244834"/>
                </a:cubicBezTo>
                <a:lnTo>
                  <a:pt x="2325894" y="253091"/>
                </a:lnTo>
                <a:lnTo>
                  <a:pt x="2325894" y="276192"/>
                </a:lnTo>
                <a:lnTo>
                  <a:pt x="2239598" y="267464"/>
                </a:lnTo>
                <a:cubicBezTo>
                  <a:pt x="2100173" y="238852"/>
                  <a:pt x="1985178" y="142334"/>
                  <a:pt x="1930848" y="14141"/>
                </a:cubicBezTo>
                <a:close/>
                <a:moveTo>
                  <a:pt x="1794114" y="0"/>
                </a:moveTo>
                <a:lnTo>
                  <a:pt x="1818202" y="0"/>
                </a:lnTo>
                <a:lnTo>
                  <a:pt x="1835170" y="54535"/>
                </a:lnTo>
                <a:cubicBezTo>
                  <a:pt x="1902650" y="213778"/>
                  <a:pt x="2045483" y="333656"/>
                  <a:pt x="2218687" y="369191"/>
                </a:cubicBezTo>
                <a:lnTo>
                  <a:pt x="2325894" y="380032"/>
                </a:lnTo>
                <a:lnTo>
                  <a:pt x="2325894" y="403132"/>
                </a:lnTo>
                <a:lnTo>
                  <a:pt x="2214043" y="391825"/>
                </a:lnTo>
                <a:cubicBezTo>
                  <a:pt x="2033333" y="354761"/>
                  <a:pt x="1884299" y="229720"/>
                  <a:pt x="1813889" y="63559"/>
                </a:cubicBezTo>
                <a:close/>
                <a:moveTo>
                  <a:pt x="1661683" y="0"/>
                </a:moveTo>
                <a:lnTo>
                  <a:pt x="1685874" y="0"/>
                </a:lnTo>
                <a:lnTo>
                  <a:pt x="1718212" y="103965"/>
                </a:lnTo>
                <a:cubicBezTo>
                  <a:pt x="1801772" y="301203"/>
                  <a:pt x="1978643" y="449654"/>
                  <a:pt x="2193133" y="493659"/>
                </a:cubicBezTo>
                <a:lnTo>
                  <a:pt x="2325894" y="507083"/>
                </a:lnTo>
                <a:lnTo>
                  <a:pt x="2325894" y="530183"/>
                </a:lnTo>
                <a:lnTo>
                  <a:pt x="2188450" y="516288"/>
                </a:lnTo>
                <a:cubicBezTo>
                  <a:pt x="1966399" y="470740"/>
                  <a:pt x="1783312" y="317082"/>
                  <a:pt x="1696817" y="112939"/>
                </a:cubicBezTo>
                <a:close/>
                <a:moveTo>
                  <a:pt x="1531553" y="0"/>
                </a:moveTo>
                <a:lnTo>
                  <a:pt x="1554659" y="0"/>
                </a:lnTo>
                <a:lnTo>
                  <a:pt x="1555243" y="5776"/>
                </a:lnTo>
                <a:cubicBezTo>
                  <a:pt x="1623483" y="338327"/>
                  <a:pt x="1902268" y="594992"/>
                  <a:pt x="2245588" y="629962"/>
                </a:cubicBezTo>
                <a:lnTo>
                  <a:pt x="2325894" y="634030"/>
                </a:lnTo>
                <a:lnTo>
                  <a:pt x="2325894" y="657131"/>
                </a:lnTo>
                <a:lnTo>
                  <a:pt x="2243214" y="652943"/>
                </a:lnTo>
                <a:cubicBezTo>
                  <a:pt x="1889750" y="616944"/>
                  <a:pt x="1602834" y="352727"/>
                  <a:pt x="1532607" y="10419"/>
                </a:cubicBezTo>
                <a:close/>
                <a:moveTo>
                  <a:pt x="1404609" y="0"/>
                </a:moveTo>
                <a:lnTo>
                  <a:pt x="1427709" y="0"/>
                </a:lnTo>
                <a:lnTo>
                  <a:pt x="1430873" y="31287"/>
                </a:lnTo>
                <a:cubicBezTo>
                  <a:pt x="1510102" y="417452"/>
                  <a:pt x="1833798" y="715609"/>
                  <a:pt x="2232606" y="756233"/>
                </a:cubicBezTo>
                <a:lnTo>
                  <a:pt x="2325894" y="760959"/>
                </a:lnTo>
                <a:lnTo>
                  <a:pt x="2325894" y="784060"/>
                </a:lnTo>
                <a:lnTo>
                  <a:pt x="2230270" y="779216"/>
                </a:lnTo>
                <a:cubicBezTo>
                  <a:pt x="1821463" y="737574"/>
                  <a:pt x="1489501" y="431938"/>
                  <a:pt x="1408246" y="35964"/>
                </a:cubicBezTo>
                <a:close/>
                <a:moveTo>
                  <a:pt x="1274343" y="0"/>
                </a:moveTo>
                <a:lnTo>
                  <a:pt x="1300756" y="0"/>
                </a:lnTo>
                <a:lnTo>
                  <a:pt x="1306507" y="56884"/>
                </a:lnTo>
                <a:cubicBezTo>
                  <a:pt x="1396745" y="496788"/>
                  <a:pt x="1765420" y="836372"/>
                  <a:pt x="2219643" y="882640"/>
                </a:cubicBezTo>
                <a:lnTo>
                  <a:pt x="2325894" y="888022"/>
                </a:lnTo>
                <a:lnTo>
                  <a:pt x="2325894" y="911123"/>
                </a:lnTo>
                <a:lnTo>
                  <a:pt x="2217286" y="905621"/>
                </a:lnTo>
                <a:cubicBezTo>
                  <a:pt x="1752979" y="858324"/>
                  <a:pt x="1376027" y="511189"/>
                  <a:pt x="1283761" y="61528"/>
                </a:cubicBezTo>
                <a:close/>
                <a:moveTo>
                  <a:pt x="1146071" y="0"/>
                </a:moveTo>
                <a:lnTo>
                  <a:pt x="1169414" y="0"/>
                </a:lnTo>
                <a:lnTo>
                  <a:pt x="1182030" y="82429"/>
                </a:lnTo>
                <a:cubicBezTo>
                  <a:pt x="1283296" y="576000"/>
                  <a:pt x="1697029" y="957001"/>
                  <a:pt x="2206679" y="1008912"/>
                </a:cubicBezTo>
                <a:lnTo>
                  <a:pt x="2325894" y="1014951"/>
                </a:lnTo>
                <a:lnTo>
                  <a:pt x="2325894" y="1038052"/>
                </a:lnTo>
                <a:lnTo>
                  <a:pt x="2204323" y="1031893"/>
                </a:lnTo>
                <a:cubicBezTo>
                  <a:pt x="1684600" y="978953"/>
                  <a:pt x="1262670" y="590398"/>
                  <a:pt x="1159398" y="87072"/>
                </a:cubicBezTo>
                <a:close/>
                <a:moveTo>
                  <a:pt x="1017789" y="0"/>
                </a:moveTo>
                <a:lnTo>
                  <a:pt x="1041132" y="0"/>
                </a:lnTo>
                <a:lnTo>
                  <a:pt x="1057661" y="107992"/>
                </a:lnTo>
                <a:cubicBezTo>
                  <a:pt x="1169939" y="655229"/>
                  <a:pt x="1628650" y="1077653"/>
                  <a:pt x="2193716" y="1135208"/>
                </a:cubicBezTo>
                <a:lnTo>
                  <a:pt x="2325894" y="1141903"/>
                </a:lnTo>
                <a:lnTo>
                  <a:pt x="2325894" y="1165004"/>
                </a:lnTo>
                <a:lnTo>
                  <a:pt x="2191361" y="1158189"/>
                </a:lnTo>
                <a:cubicBezTo>
                  <a:pt x="1616222" y="1099606"/>
                  <a:pt x="1149313" y="669630"/>
                  <a:pt x="1035029" y="112636"/>
                </a:cubicBezTo>
                <a:close/>
                <a:moveTo>
                  <a:pt x="889397" y="0"/>
                </a:moveTo>
                <a:lnTo>
                  <a:pt x="912837" y="0"/>
                </a:lnTo>
                <a:lnTo>
                  <a:pt x="933296" y="133667"/>
                </a:lnTo>
                <a:cubicBezTo>
                  <a:pt x="1056582" y="734570"/>
                  <a:pt x="1560272" y="1198411"/>
                  <a:pt x="2180754" y="1261608"/>
                </a:cubicBezTo>
                <a:lnTo>
                  <a:pt x="2325894" y="1268960"/>
                </a:lnTo>
                <a:lnTo>
                  <a:pt x="2325894" y="1292061"/>
                </a:lnTo>
                <a:lnTo>
                  <a:pt x="2178378" y="1284588"/>
                </a:lnTo>
                <a:cubicBezTo>
                  <a:pt x="1547742" y="1220351"/>
                  <a:pt x="1035844" y="748879"/>
                  <a:pt x="910550" y="138199"/>
                </a:cubicBezTo>
                <a:close/>
                <a:moveTo>
                  <a:pt x="761929" y="0"/>
                </a:moveTo>
                <a:lnTo>
                  <a:pt x="785032" y="0"/>
                </a:lnTo>
                <a:lnTo>
                  <a:pt x="785312" y="5523"/>
                </a:lnTo>
                <a:cubicBezTo>
                  <a:pt x="859466" y="733364"/>
                  <a:pt x="1439889" y="1313736"/>
                  <a:pt x="2167790" y="1387884"/>
                </a:cubicBezTo>
                <a:lnTo>
                  <a:pt x="2325894" y="1395894"/>
                </a:lnTo>
                <a:lnTo>
                  <a:pt x="2325894" y="1418995"/>
                </a:lnTo>
                <a:lnTo>
                  <a:pt x="2165434" y="1410866"/>
                </a:lnTo>
                <a:cubicBezTo>
                  <a:pt x="1426685" y="1335609"/>
                  <a:pt x="837591" y="746563"/>
                  <a:pt x="762328" y="7877"/>
                </a:cubicBezTo>
                <a:close/>
                <a:moveTo>
                  <a:pt x="634980" y="0"/>
                </a:moveTo>
                <a:lnTo>
                  <a:pt x="658083" y="0"/>
                </a:lnTo>
                <a:lnTo>
                  <a:pt x="659019" y="18476"/>
                </a:lnTo>
                <a:cubicBezTo>
                  <a:pt x="739252" y="805990"/>
                  <a:pt x="1367247" y="1433931"/>
                  <a:pt x="2154827" y="1514157"/>
                </a:cubicBezTo>
                <a:lnTo>
                  <a:pt x="2325894" y="1522823"/>
                </a:lnTo>
                <a:lnTo>
                  <a:pt x="2325894" y="1545924"/>
                </a:lnTo>
                <a:lnTo>
                  <a:pt x="2152472" y="1537138"/>
                </a:lnTo>
                <a:cubicBezTo>
                  <a:pt x="1354048" y="1455804"/>
                  <a:pt x="717377" y="819188"/>
                  <a:pt x="636036" y="20831"/>
                </a:cubicBezTo>
                <a:close/>
                <a:moveTo>
                  <a:pt x="507911" y="0"/>
                </a:moveTo>
                <a:lnTo>
                  <a:pt x="531128" y="0"/>
                </a:lnTo>
                <a:lnTo>
                  <a:pt x="532727" y="31559"/>
                </a:lnTo>
                <a:cubicBezTo>
                  <a:pt x="619037" y="878744"/>
                  <a:pt x="1294606" y="1554259"/>
                  <a:pt x="2141864" y="1640562"/>
                </a:cubicBezTo>
                <a:lnTo>
                  <a:pt x="2325894" y="1649885"/>
                </a:lnTo>
                <a:lnTo>
                  <a:pt x="2325894" y="1672981"/>
                </a:lnTo>
                <a:lnTo>
                  <a:pt x="2139488" y="1663539"/>
                </a:lnTo>
                <a:cubicBezTo>
                  <a:pt x="1281294" y="1576127"/>
                  <a:pt x="597044" y="891939"/>
                  <a:pt x="509624" y="33818"/>
                </a:cubicBezTo>
                <a:close/>
                <a:moveTo>
                  <a:pt x="380961" y="0"/>
                </a:moveTo>
                <a:lnTo>
                  <a:pt x="404065" y="0"/>
                </a:lnTo>
                <a:lnTo>
                  <a:pt x="406316" y="44437"/>
                </a:lnTo>
                <a:cubicBezTo>
                  <a:pt x="498717" y="951387"/>
                  <a:pt x="1221951" y="1674473"/>
                  <a:pt x="2128900" y="1766854"/>
                </a:cubicBezTo>
                <a:lnTo>
                  <a:pt x="2325894" y="1776833"/>
                </a:lnTo>
                <a:lnTo>
                  <a:pt x="2325894" y="1799934"/>
                </a:lnTo>
                <a:lnTo>
                  <a:pt x="2126525" y="1789835"/>
                </a:lnTo>
                <a:cubicBezTo>
                  <a:pt x="1208653" y="1696346"/>
                  <a:pt x="476829" y="964585"/>
                  <a:pt x="383332" y="46792"/>
                </a:cubicBezTo>
                <a:close/>
                <a:moveTo>
                  <a:pt x="254013" y="0"/>
                </a:moveTo>
                <a:lnTo>
                  <a:pt x="277116" y="0"/>
                </a:lnTo>
                <a:lnTo>
                  <a:pt x="280023" y="57371"/>
                </a:lnTo>
                <a:cubicBezTo>
                  <a:pt x="378489" y="1023914"/>
                  <a:pt x="1149211" y="1794655"/>
                  <a:pt x="2115917" y="1893125"/>
                </a:cubicBezTo>
                <a:lnTo>
                  <a:pt x="2325894" y="1903762"/>
                </a:lnTo>
                <a:lnTo>
                  <a:pt x="2325894" y="1926863"/>
                </a:lnTo>
                <a:lnTo>
                  <a:pt x="2113563" y="1916107"/>
                </a:lnTo>
                <a:cubicBezTo>
                  <a:pt x="1136012" y="1816541"/>
                  <a:pt x="356615" y="1037211"/>
                  <a:pt x="257040" y="59745"/>
                </a:cubicBezTo>
                <a:close/>
                <a:moveTo>
                  <a:pt x="126949" y="0"/>
                </a:moveTo>
                <a:lnTo>
                  <a:pt x="150160" y="0"/>
                </a:lnTo>
                <a:lnTo>
                  <a:pt x="153729" y="70454"/>
                </a:lnTo>
                <a:cubicBezTo>
                  <a:pt x="258274" y="1096671"/>
                  <a:pt x="1076570" y="1914983"/>
                  <a:pt x="2102955" y="2019530"/>
                </a:cubicBezTo>
                <a:lnTo>
                  <a:pt x="2325894" y="2030824"/>
                </a:lnTo>
                <a:lnTo>
                  <a:pt x="2325894" y="2053925"/>
                </a:lnTo>
                <a:lnTo>
                  <a:pt x="2100598" y="2042512"/>
                </a:lnTo>
                <a:cubicBezTo>
                  <a:pt x="1063358" y="1936856"/>
                  <a:pt x="236298" y="1109866"/>
                  <a:pt x="130633" y="72714"/>
                </a:cubicBezTo>
                <a:close/>
                <a:moveTo>
                  <a:pt x="0" y="0"/>
                </a:moveTo>
                <a:lnTo>
                  <a:pt x="23103" y="0"/>
                </a:lnTo>
                <a:lnTo>
                  <a:pt x="27324" y="83311"/>
                </a:lnTo>
                <a:cubicBezTo>
                  <a:pt x="137958" y="1169290"/>
                  <a:pt x="1003916" y="2035178"/>
                  <a:pt x="2089991" y="2145803"/>
                </a:cubicBezTo>
                <a:lnTo>
                  <a:pt x="2325894" y="2157753"/>
                </a:lnTo>
                <a:lnTo>
                  <a:pt x="2325894" y="2180854"/>
                </a:lnTo>
                <a:lnTo>
                  <a:pt x="2087636" y="2168784"/>
                </a:lnTo>
                <a:cubicBezTo>
                  <a:pt x="990717" y="2057051"/>
                  <a:pt x="116084" y="1182492"/>
                  <a:pt x="4341" y="85667"/>
                </a:cubicBezTo>
                <a:close/>
              </a:path>
            </a:pathLst>
          </a:custGeom>
          <a:solidFill>
            <a:srgbClr val="E6F0FE"/>
          </a:solidFill>
          <a:ln w="4763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b">
            <a:noAutofit/>
          </a:bodyPr>
          <a:lstStyle>
            <a:lvl1pPr>
              <a:lnSpc>
                <a:spcPct val="100000"/>
              </a:lnSpc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55904" y="2825496"/>
            <a:ext cx="10680192" cy="2834640"/>
          </a:xfrm>
        </p:spPr>
        <p:txBody>
          <a:bodyPr>
            <a:no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5712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89120" y="2395728"/>
            <a:ext cx="7013448" cy="1627632"/>
          </a:xfrm>
        </p:spPr>
        <p:txBody>
          <a:bodyPr lIns="0" tIns="0" rIns="0" bIns="0">
            <a:noAutofit/>
          </a:bodyPr>
          <a:lstStyle>
            <a:lvl1pPr algn="l">
              <a:lnSpc>
                <a:spcPct val="100000"/>
              </a:lnSpc>
              <a:defRPr sz="33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7" name="Text Placeholder 54">
            <a:extLst>
              <a:ext uri="{FF2B5EF4-FFF2-40B4-BE49-F238E27FC236}">
                <a16:creationId xmlns:a16="http://schemas.microsoft.com/office/drawing/2014/main" id="{A493C80D-2813-9E70-8901-D4B9EA4DD7E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611880" y="1984248"/>
            <a:ext cx="768096" cy="1627632"/>
          </a:xfrm>
        </p:spPr>
        <p:txBody>
          <a:bodyPr lIns="91440" tIns="45720" rIns="91440" bIns="54864">
            <a:noAutofit/>
          </a:bodyPr>
          <a:lstStyle>
            <a:lvl1pPr marL="0" indent="0">
              <a:buNone/>
              <a:defRPr sz="10000" b="1"/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55" name="Text Placeholder 54">
            <a:extLst>
              <a:ext uri="{FF2B5EF4-FFF2-40B4-BE49-F238E27FC236}">
                <a16:creationId xmlns:a16="http://schemas.microsoft.com/office/drawing/2014/main" id="{A2733C45-7C53-2BC5-3F62-D069650A79C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389120" y="4308475"/>
            <a:ext cx="3932238" cy="588963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24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6" name="Text Placeholder 54">
            <a:extLst>
              <a:ext uri="{FF2B5EF4-FFF2-40B4-BE49-F238E27FC236}">
                <a16:creationId xmlns:a16="http://schemas.microsoft.com/office/drawing/2014/main" id="{B1D62231-87CB-21EC-CF8C-46276AD1F95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500616" y="3209544"/>
            <a:ext cx="768096" cy="1627632"/>
          </a:xfrm>
        </p:spPr>
        <p:txBody>
          <a:bodyPr lIns="91440" tIns="45720" rIns="91440" bIns="54864">
            <a:noAutofit/>
          </a:bodyPr>
          <a:lstStyle>
            <a:lvl1pPr marL="0" indent="0">
              <a:buNone/>
              <a:defRPr sz="10000" b="1"/>
            </a:lvl1pPr>
          </a:lstStyle>
          <a:p>
            <a:pPr lvl="0"/>
            <a:r>
              <a:rPr lang="en-US" dirty="0"/>
              <a:t>”</a:t>
            </a:r>
          </a:p>
        </p:txBody>
      </p:sp>
      <p:sp>
        <p:nvSpPr>
          <p:cNvPr id="32" name="Image 1" descr="preencoded.png">
            <a:extLst>
              <a:ext uri="{FF2B5EF4-FFF2-40B4-BE49-F238E27FC236}">
                <a16:creationId xmlns:a16="http://schemas.microsoft.com/office/drawing/2014/main" id="{2A3EC91E-4089-D366-06D3-3E66F93DFAF3}"/>
              </a:ext>
            </a:extLst>
          </p:cNvPr>
          <p:cNvSpPr/>
          <p:nvPr/>
        </p:nvSpPr>
        <p:spPr>
          <a:xfrm>
            <a:off x="-7117" y="0"/>
            <a:ext cx="2550985" cy="6858000"/>
          </a:xfrm>
          <a:custGeom>
            <a:avLst/>
            <a:gdLst>
              <a:gd name="connsiteX0" fmla="*/ 2550985 w 2550985"/>
              <a:gd name="connsiteY0" fmla="*/ 0 h 6858000"/>
              <a:gd name="connsiteX1" fmla="*/ 0 w 2550985"/>
              <a:gd name="connsiteY1" fmla="*/ 0 h 6858000"/>
              <a:gd name="connsiteX2" fmla="*/ 0 w 2550985"/>
              <a:gd name="connsiteY2" fmla="*/ 6858000 h 6858000"/>
              <a:gd name="connsiteX3" fmla="*/ 2550985 w 2550985"/>
              <a:gd name="connsiteY3" fmla="*/ 6858000 h 6858000"/>
              <a:gd name="connsiteX4" fmla="*/ 2550985 w 2550985"/>
              <a:gd name="connsiteY4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50985" h="6858000">
                <a:moveTo>
                  <a:pt x="2550985" y="0"/>
                </a:moveTo>
                <a:lnTo>
                  <a:pt x="0" y="0"/>
                </a:lnTo>
                <a:lnTo>
                  <a:pt x="0" y="6858000"/>
                </a:lnTo>
                <a:lnTo>
                  <a:pt x="2550985" y="6858000"/>
                </a:lnTo>
                <a:lnTo>
                  <a:pt x="2550985" y="0"/>
                </a:ln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  <a:ln w="7045" cap="flat">
            <a:noFill/>
            <a:prstDash val="solid"/>
            <a:miter/>
          </a:ln>
        </p:spPr>
        <p:txBody>
          <a:bodyPr rtlCol="0" anchor="ctr">
            <a:noAutofit/>
          </a:bodyPr>
          <a:lstStyle/>
          <a:p>
            <a:endParaRPr lang="en-US" dirty="0"/>
          </a:p>
        </p:txBody>
      </p:sp>
      <p:sp>
        <p:nvSpPr>
          <p:cNvPr id="53" name="Freeform: Shape 52">
            <a:extLst>
              <a:ext uri="{FF2B5EF4-FFF2-40B4-BE49-F238E27FC236}">
                <a16:creationId xmlns:a16="http://schemas.microsoft.com/office/drawing/2014/main" id="{70F595E1-C910-3710-90E9-AF5FFCE05861}"/>
              </a:ext>
            </a:extLst>
          </p:cNvPr>
          <p:cNvSpPr/>
          <p:nvPr userDrawn="1"/>
        </p:nvSpPr>
        <p:spPr>
          <a:xfrm>
            <a:off x="-9415" y="0"/>
            <a:ext cx="2548591" cy="2555628"/>
          </a:xfrm>
          <a:custGeom>
            <a:avLst/>
            <a:gdLst>
              <a:gd name="connsiteX0" fmla="*/ 138643 w 2548591"/>
              <a:gd name="connsiteY0" fmla="*/ 1 h 2555628"/>
              <a:gd name="connsiteX1" fmla="*/ 163874 w 2548591"/>
              <a:gd name="connsiteY1" fmla="*/ 1 h 2555628"/>
              <a:gd name="connsiteX2" fmla="*/ 2548463 w 2548591"/>
              <a:gd name="connsiteY2" fmla="*/ 2391168 h 2555628"/>
              <a:gd name="connsiteX3" fmla="*/ 2548463 w 2548591"/>
              <a:gd name="connsiteY3" fmla="*/ 2416472 h 2555628"/>
              <a:gd name="connsiteX4" fmla="*/ 2548590 w 2548591"/>
              <a:gd name="connsiteY4" fmla="*/ 2416600 h 2555628"/>
              <a:gd name="connsiteX5" fmla="*/ 138643 w 2548591"/>
              <a:gd name="connsiteY5" fmla="*/ 1 h 2555628"/>
              <a:gd name="connsiteX6" fmla="*/ 0 w 2548591"/>
              <a:gd name="connsiteY6" fmla="*/ 1 h 2555628"/>
              <a:gd name="connsiteX7" fmla="*/ 25231 w 2548591"/>
              <a:gd name="connsiteY7" fmla="*/ 1 h 2555628"/>
              <a:gd name="connsiteX8" fmla="*/ 2548591 w 2548591"/>
              <a:gd name="connsiteY8" fmla="*/ 2530324 h 2555628"/>
              <a:gd name="connsiteX9" fmla="*/ 2548591 w 2548591"/>
              <a:gd name="connsiteY9" fmla="*/ 2555628 h 2555628"/>
              <a:gd name="connsiteX10" fmla="*/ 0 w 2548591"/>
              <a:gd name="connsiteY10" fmla="*/ 1 h 2555628"/>
              <a:gd name="connsiteX11" fmla="*/ 277411 w 2548591"/>
              <a:gd name="connsiteY11" fmla="*/ 1 h 2555628"/>
              <a:gd name="connsiteX12" fmla="*/ 302642 w 2548591"/>
              <a:gd name="connsiteY12" fmla="*/ 1 h 2555628"/>
              <a:gd name="connsiteX13" fmla="*/ 2548582 w 2548591"/>
              <a:gd name="connsiteY13" fmla="*/ 2252147 h 2555628"/>
              <a:gd name="connsiteX14" fmla="*/ 2548582 w 2548591"/>
              <a:gd name="connsiteY14" fmla="*/ 2277444 h 2555628"/>
              <a:gd name="connsiteX15" fmla="*/ 277411 w 2548591"/>
              <a:gd name="connsiteY15" fmla="*/ 1 h 2555628"/>
              <a:gd name="connsiteX16" fmla="*/ 416054 w 2548591"/>
              <a:gd name="connsiteY16" fmla="*/ 1 h 2555628"/>
              <a:gd name="connsiteX17" fmla="*/ 441285 w 2548591"/>
              <a:gd name="connsiteY17" fmla="*/ 1 h 2555628"/>
              <a:gd name="connsiteX18" fmla="*/ 2548589 w 2548591"/>
              <a:gd name="connsiteY18" fmla="*/ 2113119 h 2555628"/>
              <a:gd name="connsiteX19" fmla="*/ 2548589 w 2548591"/>
              <a:gd name="connsiteY19" fmla="*/ 2138423 h 2555628"/>
              <a:gd name="connsiteX20" fmla="*/ 416054 w 2548591"/>
              <a:gd name="connsiteY20" fmla="*/ 1 h 2555628"/>
              <a:gd name="connsiteX21" fmla="*/ 554698 w 2548591"/>
              <a:gd name="connsiteY21" fmla="*/ 1 h 2555628"/>
              <a:gd name="connsiteX22" fmla="*/ 579930 w 2548591"/>
              <a:gd name="connsiteY22" fmla="*/ 1 h 2555628"/>
              <a:gd name="connsiteX23" fmla="*/ 2548462 w 2548591"/>
              <a:gd name="connsiteY23" fmla="*/ 1973963 h 2555628"/>
              <a:gd name="connsiteX24" fmla="*/ 2548462 w 2548591"/>
              <a:gd name="connsiteY24" fmla="*/ 1999267 h 2555628"/>
              <a:gd name="connsiteX25" fmla="*/ 2548589 w 2548591"/>
              <a:gd name="connsiteY25" fmla="*/ 1999394 h 2555628"/>
              <a:gd name="connsiteX26" fmla="*/ 554698 w 2548591"/>
              <a:gd name="connsiteY26" fmla="*/ 1 h 2555628"/>
              <a:gd name="connsiteX27" fmla="*/ 693468 w 2548591"/>
              <a:gd name="connsiteY27" fmla="*/ 0 h 2555628"/>
              <a:gd name="connsiteX28" fmla="*/ 718701 w 2548591"/>
              <a:gd name="connsiteY28" fmla="*/ 0 h 2555628"/>
              <a:gd name="connsiteX29" fmla="*/ 2548583 w 2548591"/>
              <a:gd name="connsiteY29" fmla="*/ 1834942 h 2555628"/>
              <a:gd name="connsiteX30" fmla="*/ 2548583 w 2548591"/>
              <a:gd name="connsiteY30" fmla="*/ 1860239 h 2555628"/>
              <a:gd name="connsiteX31" fmla="*/ 693468 w 2548591"/>
              <a:gd name="connsiteY31" fmla="*/ 0 h 2555628"/>
              <a:gd name="connsiteX32" fmla="*/ 832112 w 2548591"/>
              <a:gd name="connsiteY32" fmla="*/ 0 h 2555628"/>
              <a:gd name="connsiteX33" fmla="*/ 857340 w 2548591"/>
              <a:gd name="connsiteY33" fmla="*/ 0 h 2555628"/>
              <a:gd name="connsiteX34" fmla="*/ 2548582 w 2548591"/>
              <a:gd name="connsiteY34" fmla="*/ 1695913 h 2555628"/>
              <a:gd name="connsiteX35" fmla="*/ 2548582 w 2548591"/>
              <a:gd name="connsiteY35" fmla="*/ 1721210 h 2555628"/>
              <a:gd name="connsiteX36" fmla="*/ 832112 w 2548591"/>
              <a:gd name="connsiteY36" fmla="*/ 0 h 2555628"/>
              <a:gd name="connsiteX37" fmla="*/ 970758 w 2548591"/>
              <a:gd name="connsiteY37" fmla="*/ 0 h 2555628"/>
              <a:gd name="connsiteX38" fmla="*/ 995986 w 2548591"/>
              <a:gd name="connsiteY38" fmla="*/ 0 h 2555628"/>
              <a:gd name="connsiteX39" fmla="*/ 2548463 w 2548591"/>
              <a:gd name="connsiteY39" fmla="*/ 1556758 h 2555628"/>
              <a:gd name="connsiteX40" fmla="*/ 2548463 w 2548591"/>
              <a:gd name="connsiteY40" fmla="*/ 1582062 h 2555628"/>
              <a:gd name="connsiteX41" fmla="*/ 2548590 w 2548591"/>
              <a:gd name="connsiteY41" fmla="*/ 1582189 h 2555628"/>
              <a:gd name="connsiteX42" fmla="*/ 970758 w 2548591"/>
              <a:gd name="connsiteY42" fmla="*/ 0 h 2555628"/>
              <a:gd name="connsiteX43" fmla="*/ 1109529 w 2548591"/>
              <a:gd name="connsiteY43" fmla="*/ 0 h 2555628"/>
              <a:gd name="connsiteX44" fmla="*/ 1134764 w 2548591"/>
              <a:gd name="connsiteY44" fmla="*/ 0 h 2555628"/>
              <a:gd name="connsiteX45" fmla="*/ 2548589 w 2548591"/>
              <a:gd name="connsiteY45" fmla="*/ 1417736 h 2555628"/>
              <a:gd name="connsiteX46" fmla="*/ 2548589 w 2548591"/>
              <a:gd name="connsiteY46" fmla="*/ 1443033 h 2555628"/>
              <a:gd name="connsiteX47" fmla="*/ 1109529 w 2548591"/>
              <a:gd name="connsiteY47" fmla="*/ 0 h 2555628"/>
              <a:gd name="connsiteX48" fmla="*/ 1248168 w 2548591"/>
              <a:gd name="connsiteY48" fmla="*/ 0 h 2555628"/>
              <a:gd name="connsiteX49" fmla="*/ 1273396 w 2548591"/>
              <a:gd name="connsiteY49" fmla="*/ 0 h 2555628"/>
              <a:gd name="connsiteX50" fmla="*/ 2548583 w 2548591"/>
              <a:gd name="connsiteY50" fmla="*/ 1278708 h 2555628"/>
              <a:gd name="connsiteX51" fmla="*/ 2548583 w 2548591"/>
              <a:gd name="connsiteY51" fmla="*/ 1304005 h 2555628"/>
              <a:gd name="connsiteX52" fmla="*/ 1248168 w 2548591"/>
              <a:gd name="connsiteY52" fmla="*/ 0 h 2555628"/>
              <a:gd name="connsiteX53" fmla="*/ 1386813 w 2548591"/>
              <a:gd name="connsiteY53" fmla="*/ 0 h 2555628"/>
              <a:gd name="connsiteX54" fmla="*/ 1412041 w 2548591"/>
              <a:gd name="connsiteY54" fmla="*/ 0 h 2555628"/>
              <a:gd name="connsiteX55" fmla="*/ 2548589 w 2548591"/>
              <a:gd name="connsiteY55" fmla="*/ 1139552 h 2555628"/>
              <a:gd name="connsiteX56" fmla="*/ 2548589 w 2548591"/>
              <a:gd name="connsiteY56" fmla="*/ 1164857 h 2555628"/>
              <a:gd name="connsiteX57" fmla="*/ 2548589 w 2548591"/>
              <a:gd name="connsiteY57" fmla="*/ 1164984 h 2555628"/>
              <a:gd name="connsiteX58" fmla="*/ 1386813 w 2548591"/>
              <a:gd name="connsiteY58" fmla="*/ 0 h 2555628"/>
              <a:gd name="connsiteX59" fmla="*/ 1525579 w 2548591"/>
              <a:gd name="connsiteY59" fmla="*/ 0 h 2555628"/>
              <a:gd name="connsiteX60" fmla="*/ 1550814 w 2548591"/>
              <a:gd name="connsiteY60" fmla="*/ 0 h 2555628"/>
              <a:gd name="connsiteX61" fmla="*/ 2548583 w 2548591"/>
              <a:gd name="connsiteY61" fmla="*/ 1000531 h 2555628"/>
              <a:gd name="connsiteX62" fmla="*/ 2548583 w 2548591"/>
              <a:gd name="connsiteY62" fmla="*/ 1025828 h 2555628"/>
              <a:gd name="connsiteX63" fmla="*/ 1525579 w 2548591"/>
              <a:gd name="connsiteY63" fmla="*/ 0 h 2555628"/>
              <a:gd name="connsiteX64" fmla="*/ 1664231 w 2548591"/>
              <a:gd name="connsiteY64" fmla="*/ 0 h 2555628"/>
              <a:gd name="connsiteX65" fmla="*/ 1689459 w 2548591"/>
              <a:gd name="connsiteY65" fmla="*/ 0 h 2555628"/>
              <a:gd name="connsiteX66" fmla="*/ 2548589 w 2548591"/>
              <a:gd name="connsiteY66" fmla="*/ 861503 h 2555628"/>
              <a:gd name="connsiteX67" fmla="*/ 2548589 w 2548591"/>
              <a:gd name="connsiteY67" fmla="*/ 886800 h 2555628"/>
              <a:gd name="connsiteX68" fmla="*/ 1664231 w 2548591"/>
              <a:gd name="connsiteY68" fmla="*/ 0 h 2555628"/>
              <a:gd name="connsiteX69" fmla="*/ 1802870 w 2548591"/>
              <a:gd name="connsiteY69" fmla="*/ 0 h 2555628"/>
              <a:gd name="connsiteX70" fmla="*/ 1828097 w 2548591"/>
              <a:gd name="connsiteY70" fmla="*/ 0 h 2555628"/>
              <a:gd name="connsiteX71" fmla="*/ 2548583 w 2548591"/>
              <a:gd name="connsiteY71" fmla="*/ 722347 h 2555628"/>
              <a:gd name="connsiteX72" fmla="*/ 2548583 w 2548591"/>
              <a:gd name="connsiteY72" fmla="*/ 747651 h 2555628"/>
              <a:gd name="connsiteX73" fmla="*/ 2548583 w 2548591"/>
              <a:gd name="connsiteY73" fmla="*/ 747778 h 2555628"/>
              <a:gd name="connsiteX74" fmla="*/ 1802870 w 2548591"/>
              <a:gd name="connsiteY74" fmla="*/ 0 h 2555628"/>
              <a:gd name="connsiteX75" fmla="*/ 1941642 w 2548591"/>
              <a:gd name="connsiteY75" fmla="*/ 0 h 2555628"/>
              <a:gd name="connsiteX76" fmla="*/ 1966877 w 2548591"/>
              <a:gd name="connsiteY76" fmla="*/ 0 h 2555628"/>
              <a:gd name="connsiteX77" fmla="*/ 2548589 w 2548591"/>
              <a:gd name="connsiteY77" fmla="*/ 583321 h 2555628"/>
              <a:gd name="connsiteX78" fmla="*/ 2548589 w 2548591"/>
              <a:gd name="connsiteY78" fmla="*/ 608622 h 2555628"/>
              <a:gd name="connsiteX79" fmla="*/ 1941642 w 2548591"/>
              <a:gd name="connsiteY79" fmla="*/ 0 h 2555628"/>
              <a:gd name="connsiteX80" fmla="*/ 2080281 w 2548591"/>
              <a:gd name="connsiteY80" fmla="*/ 0 h 2555628"/>
              <a:gd name="connsiteX81" fmla="*/ 2105508 w 2548591"/>
              <a:gd name="connsiteY81" fmla="*/ 0 h 2555628"/>
              <a:gd name="connsiteX82" fmla="*/ 2548582 w 2548591"/>
              <a:gd name="connsiteY82" fmla="*/ 444296 h 2555628"/>
              <a:gd name="connsiteX83" fmla="*/ 2548582 w 2548591"/>
              <a:gd name="connsiteY83" fmla="*/ 469597 h 2555628"/>
              <a:gd name="connsiteX84" fmla="*/ 2080281 w 2548591"/>
              <a:gd name="connsiteY84" fmla="*/ 0 h 2555628"/>
              <a:gd name="connsiteX85" fmla="*/ 2218926 w 2548591"/>
              <a:gd name="connsiteY85" fmla="*/ 0 h 2555628"/>
              <a:gd name="connsiteX86" fmla="*/ 2244153 w 2548591"/>
              <a:gd name="connsiteY86" fmla="*/ 0 h 2555628"/>
              <a:gd name="connsiteX87" fmla="*/ 2548582 w 2548591"/>
              <a:gd name="connsiteY87" fmla="*/ 305270 h 2555628"/>
              <a:gd name="connsiteX88" fmla="*/ 2548582 w 2548591"/>
              <a:gd name="connsiteY88" fmla="*/ 330570 h 2555628"/>
              <a:gd name="connsiteX89" fmla="*/ 2218926 w 2548591"/>
              <a:gd name="connsiteY89" fmla="*/ 0 h 25556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</a:cxnLst>
            <a:rect l="l" t="t" r="r" b="b"/>
            <a:pathLst>
              <a:path w="2548591" h="2555628">
                <a:moveTo>
                  <a:pt x="138643" y="1"/>
                </a:moveTo>
                <a:lnTo>
                  <a:pt x="163874" y="1"/>
                </a:lnTo>
                <a:cubicBezTo>
                  <a:pt x="163874" y="1318576"/>
                  <a:pt x="1233644" y="2391168"/>
                  <a:pt x="2548463" y="2391168"/>
                </a:cubicBezTo>
                <a:lnTo>
                  <a:pt x="2548463" y="2416472"/>
                </a:lnTo>
                <a:lnTo>
                  <a:pt x="2548590" y="2416600"/>
                </a:lnTo>
                <a:cubicBezTo>
                  <a:pt x="1219755" y="2416600"/>
                  <a:pt x="138643" y="1332503"/>
                  <a:pt x="138643" y="1"/>
                </a:cubicBezTo>
                <a:close/>
                <a:moveTo>
                  <a:pt x="0" y="1"/>
                </a:moveTo>
                <a:lnTo>
                  <a:pt x="25231" y="1"/>
                </a:lnTo>
                <a:cubicBezTo>
                  <a:pt x="25231" y="1395244"/>
                  <a:pt x="1157188" y="2530324"/>
                  <a:pt x="2548591" y="2530324"/>
                </a:cubicBezTo>
                <a:lnTo>
                  <a:pt x="2548591" y="2555628"/>
                </a:lnTo>
                <a:cubicBezTo>
                  <a:pt x="1143299" y="2555628"/>
                  <a:pt x="0" y="1409172"/>
                  <a:pt x="0" y="1"/>
                </a:cubicBezTo>
                <a:close/>
                <a:moveTo>
                  <a:pt x="277411" y="1"/>
                </a:moveTo>
                <a:lnTo>
                  <a:pt x="302642" y="1"/>
                </a:lnTo>
                <a:cubicBezTo>
                  <a:pt x="302642" y="1241907"/>
                  <a:pt x="1310229" y="2252147"/>
                  <a:pt x="2548582" y="2252147"/>
                </a:cubicBezTo>
                <a:lnTo>
                  <a:pt x="2548582" y="2277444"/>
                </a:lnTo>
                <a:cubicBezTo>
                  <a:pt x="1296205" y="2277444"/>
                  <a:pt x="277411" y="1255835"/>
                  <a:pt x="277411" y="1"/>
                </a:cubicBezTo>
                <a:close/>
                <a:moveTo>
                  <a:pt x="416054" y="1"/>
                </a:moveTo>
                <a:lnTo>
                  <a:pt x="441285" y="1"/>
                </a:lnTo>
                <a:cubicBezTo>
                  <a:pt x="441285" y="1165111"/>
                  <a:pt x="1386559" y="2113119"/>
                  <a:pt x="2548589" y="2113119"/>
                </a:cubicBezTo>
                <a:lnTo>
                  <a:pt x="2548589" y="2138423"/>
                </a:lnTo>
                <a:cubicBezTo>
                  <a:pt x="1372670" y="2138423"/>
                  <a:pt x="416054" y="1179166"/>
                  <a:pt x="416054" y="1"/>
                </a:cubicBezTo>
                <a:close/>
                <a:moveTo>
                  <a:pt x="554698" y="1"/>
                </a:moveTo>
                <a:lnTo>
                  <a:pt x="579930" y="1"/>
                </a:lnTo>
                <a:cubicBezTo>
                  <a:pt x="579930" y="1088442"/>
                  <a:pt x="1463017" y="1973963"/>
                  <a:pt x="2548462" y="1973963"/>
                </a:cubicBezTo>
                <a:lnTo>
                  <a:pt x="2548462" y="1999267"/>
                </a:lnTo>
                <a:lnTo>
                  <a:pt x="2548589" y="1999394"/>
                </a:lnTo>
                <a:cubicBezTo>
                  <a:pt x="1449127" y="1999394"/>
                  <a:pt x="554698" y="1102497"/>
                  <a:pt x="554698" y="1"/>
                </a:cubicBezTo>
                <a:close/>
                <a:moveTo>
                  <a:pt x="693468" y="0"/>
                </a:moveTo>
                <a:lnTo>
                  <a:pt x="718701" y="0"/>
                </a:lnTo>
                <a:cubicBezTo>
                  <a:pt x="718701" y="1011773"/>
                  <a:pt x="1539602" y="1834942"/>
                  <a:pt x="2548583" y="1834942"/>
                </a:cubicBezTo>
                <a:lnTo>
                  <a:pt x="2548583" y="1860239"/>
                </a:lnTo>
                <a:cubicBezTo>
                  <a:pt x="1525706" y="1860239"/>
                  <a:pt x="693468" y="1025701"/>
                  <a:pt x="693468" y="0"/>
                </a:cubicBezTo>
                <a:close/>
                <a:moveTo>
                  <a:pt x="832112" y="0"/>
                </a:moveTo>
                <a:lnTo>
                  <a:pt x="857340" y="0"/>
                </a:lnTo>
                <a:cubicBezTo>
                  <a:pt x="857340" y="935105"/>
                  <a:pt x="1616059" y="1695913"/>
                  <a:pt x="2548582" y="1695913"/>
                </a:cubicBezTo>
                <a:lnTo>
                  <a:pt x="2548582" y="1721210"/>
                </a:lnTo>
                <a:cubicBezTo>
                  <a:pt x="1602170" y="1721210"/>
                  <a:pt x="832112" y="949032"/>
                  <a:pt x="832112" y="0"/>
                </a:cubicBezTo>
                <a:close/>
                <a:moveTo>
                  <a:pt x="970758" y="0"/>
                </a:moveTo>
                <a:lnTo>
                  <a:pt x="995986" y="0"/>
                </a:lnTo>
                <a:cubicBezTo>
                  <a:pt x="995986" y="858436"/>
                  <a:pt x="1692391" y="1556758"/>
                  <a:pt x="2548463" y="1556758"/>
                </a:cubicBezTo>
                <a:lnTo>
                  <a:pt x="2548463" y="1582062"/>
                </a:lnTo>
                <a:lnTo>
                  <a:pt x="2548590" y="1582189"/>
                </a:lnTo>
                <a:cubicBezTo>
                  <a:pt x="1678628" y="1582189"/>
                  <a:pt x="970758" y="872491"/>
                  <a:pt x="970758" y="0"/>
                </a:cubicBezTo>
                <a:close/>
                <a:moveTo>
                  <a:pt x="1109529" y="0"/>
                </a:moveTo>
                <a:lnTo>
                  <a:pt x="1134764" y="0"/>
                </a:lnTo>
                <a:cubicBezTo>
                  <a:pt x="1134764" y="781767"/>
                  <a:pt x="1768975" y="1417736"/>
                  <a:pt x="2548589" y="1417736"/>
                </a:cubicBezTo>
                <a:lnTo>
                  <a:pt x="2548589" y="1443033"/>
                </a:lnTo>
                <a:cubicBezTo>
                  <a:pt x="1755086" y="1443033"/>
                  <a:pt x="1109529" y="795695"/>
                  <a:pt x="1109529" y="0"/>
                </a:cubicBezTo>
                <a:close/>
                <a:moveTo>
                  <a:pt x="1248168" y="0"/>
                </a:moveTo>
                <a:lnTo>
                  <a:pt x="1273396" y="0"/>
                </a:lnTo>
                <a:cubicBezTo>
                  <a:pt x="1273396" y="705097"/>
                  <a:pt x="1845433" y="1278708"/>
                  <a:pt x="2548583" y="1278708"/>
                </a:cubicBezTo>
                <a:lnTo>
                  <a:pt x="2548583" y="1304005"/>
                </a:lnTo>
                <a:cubicBezTo>
                  <a:pt x="1831537" y="1304005"/>
                  <a:pt x="1248168" y="719026"/>
                  <a:pt x="1248168" y="0"/>
                </a:cubicBezTo>
                <a:close/>
                <a:moveTo>
                  <a:pt x="1386813" y="0"/>
                </a:moveTo>
                <a:lnTo>
                  <a:pt x="1412041" y="0"/>
                </a:lnTo>
                <a:cubicBezTo>
                  <a:pt x="1412041" y="628428"/>
                  <a:pt x="1921890" y="1139552"/>
                  <a:pt x="2548589" y="1139552"/>
                </a:cubicBezTo>
                <a:lnTo>
                  <a:pt x="2548589" y="1164857"/>
                </a:lnTo>
                <a:lnTo>
                  <a:pt x="2548589" y="1164984"/>
                </a:lnTo>
                <a:cubicBezTo>
                  <a:pt x="1908001" y="1164984"/>
                  <a:pt x="1386813" y="642356"/>
                  <a:pt x="1386813" y="0"/>
                </a:cubicBezTo>
                <a:close/>
                <a:moveTo>
                  <a:pt x="1525579" y="0"/>
                </a:moveTo>
                <a:lnTo>
                  <a:pt x="1550814" y="0"/>
                </a:lnTo>
                <a:cubicBezTo>
                  <a:pt x="1550814" y="551759"/>
                  <a:pt x="1998468" y="1000531"/>
                  <a:pt x="2548583" y="1000531"/>
                </a:cubicBezTo>
                <a:lnTo>
                  <a:pt x="2548583" y="1025828"/>
                </a:lnTo>
                <a:cubicBezTo>
                  <a:pt x="1984452" y="1025828"/>
                  <a:pt x="1525579" y="565560"/>
                  <a:pt x="1525579" y="0"/>
                </a:cubicBezTo>
                <a:close/>
                <a:moveTo>
                  <a:pt x="1664231" y="0"/>
                </a:moveTo>
                <a:lnTo>
                  <a:pt x="1689459" y="0"/>
                </a:lnTo>
                <a:cubicBezTo>
                  <a:pt x="1689459" y="474963"/>
                  <a:pt x="2074805" y="861503"/>
                  <a:pt x="2548589" y="861503"/>
                </a:cubicBezTo>
                <a:lnTo>
                  <a:pt x="2548589" y="886800"/>
                </a:lnTo>
                <a:cubicBezTo>
                  <a:pt x="2060916" y="886800"/>
                  <a:pt x="1664231" y="489019"/>
                  <a:pt x="1664231" y="0"/>
                </a:cubicBezTo>
                <a:close/>
                <a:moveTo>
                  <a:pt x="1802870" y="0"/>
                </a:moveTo>
                <a:lnTo>
                  <a:pt x="1828097" y="0"/>
                </a:lnTo>
                <a:cubicBezTo>
                  <a:pt x="1828097" y="398295"/>
                  <a:pt x="2151263" y="722347"/>
                  <a:pt x="2548583" y="722347"/>
                </a:cubicBezTo>
                <a:lnTo>
                  <a:pt x="2548583" y="747651"/>
                </a:lnTo>
                <a:lnTo>
                  <a:pt x="2548583" y="747778"/>
                </a:lnTo>
                <a:cubicBezTo>
                  <a:pt x="2137367" y="747778"/>
                  <a:pt x="1802870" y="412350"/>
                  <a:pt x="1802870" y="0"/>
                </a:cubicBezTo>
                <a:close/>
                <a:moveTo>
                  <a:pt x="1941642" y="0"/>
                </a:moveTo>
                <a:lnTo>
                  <a:pt x="1966877" y="0"/>
                </a:lnTo>
                <a:cubicBezTo>
                  <a:pt x="1966877" y="321626"/>
                  <a:pt x="2227847" y="583321"/>
                  <a:pt x="2548589" y="583321"/>
                </a:cubicBezTo>
                <a:lnTo>
                  <a:pt x="2548589" y="608622"/>
                </a:lnTo>
                <a:cubicBezTo>
                  <a:pt x="2213831" y="608622"/>
                  <a:pt x="1941642" y="335553"/>
                  <a:pt x="1941642" y="0"/>
                </a:cubicBezTo>
                <a:close/>
                <a:moveTo>
                  <a:pt x="2080281" y="0"/>
                </a:moveTo>
                <a:lnTo>
                  <a:pt x="2105508" y="0"/>
                </a:lnTo>
                <a:cubicBezTo>
                  <a:pt x="2105508" y="244957"/>
                  <a:pt x="2304298" y="444296"/>
                  <a:pt x="2548582" y="444296"/>
                </a:cubicBezTo>
                <a:lnTo>
                  <a:pt x="2548582" y="469597"/>
                </a:lnTo>
                <a:cubicBezTo>
                  <a:pt x="2290409" y="469597"/>
                  <a:pt x="2080281" y="258885"/>
                  <a:pt x="2080281" y="0"/>
                </a:cubicBezTo>
                <a:close/>
                <a:moveTo>
                  <a:pt x="2218926" y="0"/>
                </a:moveTo>
                <a:lnTo>
                  <a:pt x="2244153" y="0"/>
                </a:lnTo>
                <a:cubicBezTo>
                  <a:pt x="2244153" y="168288"/>
                  <a:pt x="2380629" y="305270"/>
                  <a:pt x="2548582" y="305270"/>
                </a:cubicBezTo>
                <a:lnTo>
                  <a:pt x="2548582" y="330570"/>
                </a:lnTo>
                <a:cubicBezTo>
                  <a:pt x="2366866" y="330570"/>
                  <a:pt x="2218926" y="182344"/>
                  <a:pt x="2218926" y="0"/>
                </a:cubicBezTo>
                <a:close/>
              </a:path>
            </a:pathLst>
          </a:custGeom>
          <a:solidFill>
            <a:schemeClr val="bg1"/>
          </a:solidFill>
          <a:ln w="7032" cap="flat">
            <a:noFill/>
            <a:prstDash val="solid"/>
            <a:miter/>
          </a:ln>
        </p:spPr>
        <p:txBody>
          <a:bodyPr rtlCol="0" anchor="ctr">
            <a:noAutofit/>
          </a:bodyPr>
          <a:lstStyle/>
          <a:p>
            <a:endParaRPr lang="en-US" dirty="0"/>
          </a:p>
        </p:txBody>
      </p:sp>
      <p:sp>
        <p:nvSpPr>
          <p:cNvPr id="33" name="Image 4" descr="preencoded.png">
            <a:extLst>
              <a:ext uri="{FF2B5EF4-FFF2-40B4-BE49-F238E27FC236}">
                <a16:creationId xmlns:a16="http://schemas.microsoft.com/office/drawing/2014/main" id="{EC46DC71-C12A-96C8-3FE2-AA95AB58B349}"/>
              </a:ext>
            </a:extLst>
          </p:cNvPr>
          <p:cNvSpPr/>
          <p:nvPr/>
        </p:nvSpPr>
        <p:spPr>
          <a:xfrm>
            <a:off x="2543868" y="0"/>
            <a:ext cx="2560340" cy="2560340"/>
          </a:xfrm>
          <a:custGeom>
            <a:avLst/>
            <a:gdLst>
              <a:gd name="connsiteX0" fmla="*/ 0 w 2560340"/>
              <a:gd name="connsiteY0" fmla="*/ 2560340 h 2560340"/>
              <a:gd name="connsiteX1" fmla="*/ 2560340 w 2560340"/>
              <a:gd name="connsiteY1" fmla="*/ 0 h 2560340"/>
              <a:gd name="connsiteX2" fmla="*/ 0 w 2560340"/>
              <a:gd name="connsiteY2" fmla="*/ 0 h 2560340"/>
              <a:gd name="connsiteX3" fmla="*/ 0 w 2560340"/>
              <a:gd name="connsiteY3" fmla="*/ 2560340 h 25603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560340" h="2560340">
                <a:moveTo>
                  <a:pt x="0" y="2560340"/>
                </a:moveTo>
                <a:cubicBezTo>
                  <a:pt x="1414079" y="2560340"/>
                  <a:pt x="2560340" y="1414079"/>
                  <a:pt x="2560340" y="0"/>
                </a:cubicBezTo>
                <a:lnTo>
                  <a:pt x="0" y="0"/>
                </a:lnTo>
                <a:lnTo>
                  <a:pt x="0" y="2560340"/>
                </a:lnTo>
                <a:close/>
              </a:path>
            </a:pathLst>
          </a:custGeom>
          <a:gradFill flip="none" rotWithShape="1">
            <a:gsLst>
              <a:gs pos="0">
                <a:schemeClr val="accent2"/>
              </a:gs>
              <a:gs pos="100000">
                <a:schemeClr val="accent1"/>
              </a:gs>
            </a:gsLst>
            <a:lin ang="10800000" scaled="1"/>
            <a:tileRect/>
          </a:gradFill>
          <a:ln w="7052" cap="flat">
            <a:noFill/>
            <a:prstDash val="solid"/>
            <a:miter/>
          </a:ln>
        </p:spPr>
        <p:txBody>
          <a:bodyPr rtlCol="0" anchor="ctr">
            <a:noAutofit/>
          </a:bodyPr>
          <a:lstStyle/>
          <a:p>
            <a:endParaRPr lang="en-US" dirty="0"/>
          </a:p>
        </p:txBody>
      </p:sp>
      <p:sp>
        <p:nvSpPr>
          <p:cNvPr id="29" name="Freeform 70">
            <a:extLst>
              <a:ext uri="{FF2B5EF4-FFF2-40B4-BE49-F238E27FC236}">
                <a16:creationId xmlns:a16="http://schemas.microsoft.com/office/drawing/2014/main" id="{AA39EF58-54F1-4AC9-1D83-2E7DEEAAEA6A}"/>
              </a:ext>
            </a:extLst>
          </p:cNvPr>
          <p:cNvSpPr>
            <a:spLocks/>
          </p:cNvSpPr>
          <p:nvPr userDrawn="1"/>
        </p:nvSpPr>
        <p:spPr bwMode="auto">
          <a:xfrm flipH="1">
            <a:off x="2535251" y="4308466"/>
            <a:ext cx="2550984" cy="2560441"/>
          </a:xfrm>
          <a:custGeom>
            <a:avLst/>
            <a:gdLst>
              <a:gd name="T0" fmla="*/ 0 w 1079"/>
              <a:gd name="T1" fmla="*/ 1083 h 1083"/>
              <a:gd name="T2" fmla="*/ 1079 w 1079"/>
              <a:gd name="T3" fmla="*/ 1083 h 1083"/>
              <a:gd name="T4" fmla="*/ 1079 w 1079"/>
              <a:gd name="T5" fmla="*/ 0 h 1083"/>
              <a:gd name="T6" fmla="*/ 0 w 1079"/>
              <a:gd name="T7" fmla="*/ 1083 h 108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079" h="1083">
                <a:moveTo>
                  <a:pt x="0" y="1083"/>
                </a:moveTo>
                <a:lnTo>
                  <a:pt x="1079" y="1083"/>
                </a:lnTo>
                <a:lnTo>
                  <a:pt x="1079" y="0"/>
                </a:lnTo>
                <a:lnTo>
                  <a:pt x="0" y="1083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 dirty="0"/>
          </a:p>
        </p:txBody>
      </p:sp>
      <p:sp>
        <p:nvSpPr>
          <p:cNvPr id="31" name="Freeform 70">
            <a:extLst>
              <a:ext uri="{FF2B5EF4-FFF2-40B4-BE49-F238E27FC236}">
                <a16:creationId xmlns:a16="http://schemas.microsoft.com/office/drawing/2014/main" id="{0C320934-59CC-4123-C7C1-FEEE89F3045F}"/>
              </a:ext>
            </a:extLst>
          </p:cNvPr>
          <p:cNvSpPr>
            <a:spLocks/>
          </p:cNvSpPr>
          <p:nvPr userDrawn="1"/>
        </p:nvSpPr>
        <p:spPr bwMode="auto">
          <a:xfrm flipH="1">
            <a:off x="-10617" y="4308466"/>
            <a:ext cx="2550984" cy="2560441"/>
          </a:xfrm>
          <a:custGeom>
            <a:avLst/>
            <a:gdLst>
              <a:gd name="T0" fmla="*/ 0 w 1079"/>
              <a:gd name="T1" fmla="*/ 1083 h 1083"/>
              <a:gd name="T2" fmla="*/ 1079 w 1079"/>
              <a:gd name="T3" fmla="*/ 1083 h 1083"/>
              <a:gd name="T4" fmla="*/ 1079 w 1079"/>
              <a:gd name="T5" fmla="*/ 0 h 1083"/>
              <a:gd name="T6" fmla="*/ 0 w 1079"/>
              <a:gd name="T7" fmla="*/ 1083 h 108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079" h="1083">
                <a:moveTo>
                  <a:pt x="0" y="1083"/>
                </a:moveTo>
                <a:lnTo>
                  <a:pt x="1079" y="1083"/>
                </a:lnTo>
                <a:lnTo>
                  <a:pt x="1079" y="0"/>
                </a:lnTo>
                <a:lnTo>
                  <a:pt x="0" y="1083"/>
                </a:lnTo>
                <a:close/>
              </a:path>
            </a:pathLst>
          </a:custGeom>
          <a:gradFill>
            <a:gsLst>
              <a:gs pos="0">
                <a:schemeClr val="accent2"/>
              </a:gs>
              <a:gs pos="100000">
                <a:schemeClr val="accent1"/>
              </a:gs>
            </a:gsLst>
            <a:lin ang="5400000" scaled="1"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28509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58952" y="1216152"/>
            <a:ext cx="10671048" cy="76809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2103120"/>
            <a:ext cx="10671048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945368" y="457200"/>
            <a:ext cx="987552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8334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63" r:id="rId2"/>
    <p:sldLayoutId id="2147483652" r:id="rId3"/>
    <p:sldLayoutId id="2147483681" r:id="rId4"/>
    <p:sldLayoutId id="2147483653" r:id="rId5"/>
    <p:sldLayoutId id="2147483678" r:id="rId6"/>
    <p:sldLayoutId id="2147483664" r:id="rId7"/>
    <p:sldLayoutId id="2147483667" r:id="rId8"/>
    <p:sldLayoutId id="2147483668" r:id="rId9"/>
    <p:sldLayoutId id="2147483669" r:id="rId10"/>
    <p:sldLayoutId id="2147483673" r:id="rId11"/>
    <p:sldLayoutId id="2147483670" r:id="rId12"/>
    <p:sldLayoutId id="2147483671" r:id="rId13"/>
    <p:sldLayoutId id="2147483655" r:id="rId14"/>
    <p:sldLayoutId id="2147483677" r:id="rId15"/>
    <p:sldLayoutId id="2147483674" r:id="rId16"/>
    <p:sldLayoutId id="2147483675" r:id="rId17"/>
    <p:sldLayoutId id="2147483676" r:id="rId18"/>
    <p:sldLayoutId id="2147483680" r:id="rId19"/>
    <p:sldLayoutId id="2147483654" r:id="rId20"/>
    <p:sldLayoutId id="2147483679" r:id="rId21"/>
    <p:sldLayoutId id="2147483656" r:id="rId22"/>
    <p:sldLayoutId id="2147483657" r:id="rId23"/>
    <p:sldLayoutId id="2147483658" r:id="rId24"/>
    <p:sldLayoutId id="2147483659" r:id="rId25"/>
  </p:sldLayoutIdLst>
  <p:hf hdr="0" dt="0"/>
  <p:txStyles>
    <p:titleStyle>
      <a:lvl1pPr algn="ctr" defTabSz="914400" rtl="0" eaLnBrk="1" latinLnBrk="0" hangingPunct="1">
        <a:lnSpc>
          <a:spcPts val="4875"/>
        </a:lnSpc>
        <a:spcBef>
          <a:spcPct val="0"/>
        </a:spcBef>
        <a:buNone/>
        <a:defRPr sz="4400" b="1" kern="1200" cap="all" baseline="0">
          <a:solidFill>
            <a:schemeClr val="accent1"/>
          </a:solidFill>
          <a:latin typeface="Aachen BT" panose="02040906030706050204" pitchFamily="18" charset="0"/>
          <a:ea typeface="+mj-ea"/>
          <a:cs typeface="+mj-cs"/>
        </a:defRPr>
      </a:lvl1pPr>
    </p:titleStyle>
    <p:bodyStyle>
      <a:lvl1pPr marL="347472" indent="-347472" algn="l" defTabSz="914400" rtl="0" eaLnBrk="1" latinLnBrk="0" hangingPunct="1">
        <a:lnSpc>
          <a:spcPct val="100000"/>
        </a:lnSpc>
        <a:spcBef>
          <a:spcPts val="36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Proxima Nova" panose="02000506030000020004" pitchFamily="50" charset="0"/>
          <a:ea typeface="+mn-ea"/>
          <a:cs typeface="+mn-cs"/>
        </a:defRPr>
      </a:lvl1pPr>
      <a:lvl2pPr marL="685800" indent="-347472" algn="l" defTabSz="914400" rtl="0" eaLnBrk="1" latinLnBrk="0" hangingPunct="1">
        <a:lnSpc>
          <a:spcPct val="100000"/>
        </a:lnSpc>
        <a:spcBef>
          <a:spcPts val="36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Proxima Nova" panose="02000506030000020004" pitchFamily="50" charset="0"/>
          <a:ea typeface="+mn-ea"/>
          <a:cs typeface="+mn-cs"/>
        </a:defRPr>
      </a:lvl2pPr>
      <a:lvl3pPr marL="1143000" indent="-347472" algn="l" defTabSz="914400" rtl="0" eaLnBrk="1" latinLnBrk="0" hangingPunct="1">
        <a:lnSpc>
          <a:spcPct val="100000"/>
        </a:lnSpc>
        <a:spcBef>
          <a:spcPts val="36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Proxima Nova" panose="02000506030000020004" pitchFamily="50" charset="0"/>
          <a:ea typeface="+mn-ea"/>
          <a:cs typeface="+mn-cs"/>
        </a:defRPr>
      </a:lvl3pPr>
      <a:lvl4pPr marL="1600200" indent="-347472" algn="l" defTabSz="914400" rtl="0" eaLnBrk="1" latinLnBrk="0" hangingPunct="1">
        <a:lnSpc>
          <a:spcPct val="100000"/>
        </a:lnSpc>
        <a:spcBef>
          <a:spcPts val="36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Proxima Nova" panose="02000506030000020004" pitchFamily="50" charset="0"/>
          <a:ea typeface="+mn-ea"/>
          <a:cs typeface="+mn-cs"/>
        </a:defRPr>
      </a:lvl4pPr>
      <a:lvl5pPr marL="2057400" indent="-347472" algn="l" defTabSz="914400" rtl="0" eaLnBrk="1" latinLnBrk="0" hangingPunct="1">
        <a:lnSpc>
          <a:spcPct val="100000"/>
        </a:lnSpc>
        <a:spcBef>
          <a:spcPts val="36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Proxima Nova" panose="02000506030000020004" pitchFamily="50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2.xml"/><Relationship Id="rId6" Type="http://schemas.openxmlformats.org/officeDocument/2006/relationships/image" Target="../media/image32.jpg"/><Relationship Id="rId5" Type="http://schemas.openxmlformats.org/officeDocument/2006/relationships/image" Target="../media/image31.jpeg"/><Relationship Id="rId4" Type="http://schemas.microsoft.com/office/2007/relationships/hdphoto" Target="../media/hdphoto1.wdp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2.xml"/><Relationship Id="rId5" Type="http://schemas.openxmlformats.org/officeDocument/2006/relationships/image" Target="../media/image36.jpg"/><Relationship Id="rId4" Type="http://schemas.openxmlformats.org/officeDocument/2006/relationships/image" Target="../media/image35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2.xml"/><Relationship Id="rId5" Type="http://schemas.openxmlformats.org/officeDocument/2006/relationships/image" Target="../media/image39.JPG"/><Relationship Id="rId4" Type="http://schemas.openxmlformats.org/officeDocument/2006/relationships/image" Target="../media/image38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2.xml"/><Relationship Id="rId5" Type="http://schemas.openxmlformats.org/officeDocument/2006/relationships/image" Target="../media/image42.jpg"/><Relationship Id="rId4" Type="http://schemas.openxmlformats.org/officeDocument/2006/relationships/image" Target="../media/image41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2.xml"/><Relationship Id="rId4" Type="http://schemas.openxmlformats.org/officeDocument/2006/relationships/image" Target="../media/image44.JP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2.xml"/><Relationship Id="rId5" Type="http://schemas.openxmlformats.org/officeDocument/2006/relationships/image" Target="../media/image47.jpg"/><Relationship Id="rId4" Type="http://schemas.openxmlformats.org/officeDocument/2006/relationships/image" Target="../media/image46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2.xml"/><Relationship Id="rId5" Type="http://schemas.openxmlformats.org/officeDocument/2006/relationships/image" Target="../media/image50.jpg"/><Relationship Id="rId4" Type="http://schemas.openxmlformats.org/officeDocument/2006/relationships/image" Target="../media/image49.jp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svg"/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22.svg"/><Relationship Id="rId5" Type="http://schemas.openxmlformats.org/officeDocument/2006/relationships/image" Target="../media/image21.png"/><Relationship Id="rId4" Type="http://schemas.openxmlformats.org/officeDocument/2006/relationships/image" Target="../media/image20.sv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emf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53.emf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2.xml"/><Relationship Id="rId4" Type="http://schemas.openxmlformats.org/officeDocument/2006/relationships/image" Target="../media/image59.emf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emf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2.xml"/><Relationship Id="rId4" Type="http://schemas.openxmlformats.org/officeDocument/2006/relationships/image" Target="../media/image60.emf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emf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2.xml"/><Relationship Id="rId4" Type="http://schemas.openxmlformats.org/officeDocument/2006/relationships/image" Target="../media/image61.emf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2.xml"/><Relationship Id="rId4" Type="http://schemas.openxmlformats.org/officeDocument/2006/relationships/image" Target="../media/image61.emf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emf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2.xml"/><Relationship Id="rId4" Type="http://schemas.openxmlformats.org/officeDocument/2006/relationships/image" Target="../media/image63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emf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2.xml"/><Relationship Id="rId4" Type="http://schemas.openxmlformats.org/officeDocument/2006/relationships/image" Target="../media/image64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emf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2.xml"/><Relationship Id="rId4" Type="http://schemas.openxmlformats.org/officeDocument/2006/relationships/image" Target="../media/image65.png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jp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4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6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7B3B4A-16DA-65F8-7109-8DB4FCE5F2A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50710" y="1009860"/>
            <a:ext cx="11285951" cy="1225296"/>
          </a:xfrm>
        </p:spPr>
        <p:txBody>
          <a:bodyPr/>
          <a:lstStyle/>
          <a:p>
            <a:r>
              <a:rPr lang="en-US" sz="5400" dirty="0"/>
              <a:t>Virtual town hall Meeting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E1DFF7F-DDEE-F792-1F15-049E7F66382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April 4, 2023</a:t>
            </a:r>
          </a:p>
        </p:txBody>
      </p:sp>
    </p:spTree>
    <p:extLst>
      <p:ext uri="{BB962C8B-B14F-4D97-AF65-F5344CB8AC3E}">
        <p14:creationId xmlns:p14="http://schemas.microsoft.com/office/powerpoint/2010/main" val="215913511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74F6733-575C-313B-E3A5-D4F8C45A6B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10</a:t>
            </a:fld>
            <a:endParaRPr lang="en-US" dirty="0"/>
          </a:p>
        </p:txBody>
      </p:sp>
      <p:pic>
        <p:nvPicPr>
          <p:cNvPr id="7" name="Content Placeholder 6" descr="Table&#10;&#10;Description automatically generated">
            <a:extLst>
              <a:ext uri="{FF2B5EF4-FFF2-40B4-BE49-F238E27FC236}">
                <a16:creationId xmlns:a16="http://schemas.microsoft.com/office/drawing/2014/main" id="{80EBB348-D19F-DF48-6CBE-BFCC71606A33}"/>
              </a:ext>
            </a:extLst>
          </p:cNvPr>
          <p:cNvPicPr>
            <a:picLocks noGrp="1" noChangeAspect="1"/>
          </p:cNvPicPr>
          <p:nvPr>
            <p:ph idx="4294967295"/>
          </p:nvPr>
        </p:nvPicPr>
        <p:blipFill rotWithShape="1">
          <a:blip r:embed="rId3"/>
          <a:srcRect l="1256" t="9991" r="39917" b="9207"/>
          <a:stretch/>
        </p:blipFill>
        <p:spPr>
          <a:xfrm>
            <a:off x="776614" y="1189973"/>
            <a:ext cx="6162805" cy="4521895"/>
          </a:xfrm>
        </p:spPr>
      </p:pic>
      <p:pic>
        <p:nvPicPr>
          <p:cNvPr id="5" name="Content Placeholder 6" descr="Table&#10;&#10;Description automatically generated">
            <a:extLst>
              <a:ext uri="{FF2B5EF4-FFF2-40B4-BE49-F238E27FC236}">
                <a16:creationId xmlns:a16="http://schemas.microsoft.com/office/drawing/2014/main" id="{223D7799-3E96-A2B1-6A14-ACAA7C101BF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0422" t="3911" r="1455" b="2723"/>
          <a:stretch/>
        </p:blipFill>
        <p:spPr>
          <a:xfrm>
            <a:off x="6939419" y="816459"/>
            <a:ext cx="3993838" cy="52250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904474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A1E420A9-75C3-3995-2D59-A37F1AE05B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8952" y="499287"/>
            <a:ext cx="10671048" cy="768096"/>
          </a:xfrm>
        </p:spPr>
        <p:txBody>
          <a:bodyPr/>
          <a:lstStyle/>
          <a:p>
            <a:r>
              <a:rPr lang="en-US" dirty="0"/>
              <a:t>CVWD Today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11CFF0E-0339-EC4E-ECB9-AC1AABE0FE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11</a:t>
            </a:fld>
            <a:endParaRPr lang="en-US" dirty="0"/>
          </a:p>
        </p:txBody>
      </p:sp>
      <p:pic>
        <p:nvPicPr>
          <p:cNvPr id="7" name="Content Placeholder 6" descr="A map of a city&#10;&#10;Description automatically generated with medium confidence">
            <a:extLst>
              <a:ext uri="{FF2B5EF4-FFF2-40B4-BE49-F238E27FC236}">
                <a16:creationId xmlns:a16="http://schemas.microsoft.com/office/drawing/2014/main" id="{307B6A8C-6C03-C049-9C31-240C4A557DE2}"/>
              </a:ext>
            </a:extLst>
          </p:cNvPr>
          <p:cNvPicPr>
            <a:picLocks noGrp="1" noChangeAspect="1"/>
          </p:cNvPicPr>
          <p:nvPr>
            <p:ph idx="4294967295"/>
          </p:nvPr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094476" y="1459642"/>
            <a:ext cx="5409917" cy="4941158"/>
          </a:xfrm>
        </p:spPr>
      </p:pic>
      <p:pic>
        <p:nvPicPr>
          <p:cNvPr id="1026" name="Picture 2" descr="La Crescenta custom signage installed outdoors | Front Signs">
            <a:extLst>
              <a:ext uri="{FF2B5EF4-FFF2-40B4-BE49-F238E27FC236}">
                <a16:creationId xmlns:a16="http://schemas.microsoft.com/office/drawing/2014/main" id="{1789700F-F7A0-7BF1-32C3-12D5B9D9DF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3284" y="1522272"/>
            <a:ext cx="4885151" cy="27478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 descr="A landscape with mountains in the back&#10;&#10;Description automatically generated with low confidence">
            <a:extLst>
              <a:ext uri="{FF2B5EF4-FFF2-40B4-BE49-F238E27FC236}">
                <a16:creationId xmlns:a16="http://schemas.microsoft.com/office/drawing/2014/main" id="{E79EBF99-19BD-7B06-6BFC-63D292EE8E23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15155"/>
          <a:stretch/>
        </p:blipFill>
        <p:spPr>
          <a:xfrm>
            <a:off x="1013284" y="4525057"/>
            <a:ext cx="4885151" cy="18336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878185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A1E420A9-75C3-3995-2D59-A37F1AE05B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8951" y="594360"/>
            <a:ext cx="10671048" cy="768096"/>
          </a:xfrm>
        </p:spPr>
        <p:txBody>
          <a:bodyPr>
            <a:normAutofit/>
          </a:bodyPr>
          <a:lstStyle/>
          <a:p>
            <a:r>
              <a:rPr lang="en-US" dirty="0"/>
              <a:t>Water Supply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11CFF0E-0339-EC4E-ECB9-AC1AABE0FE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12</a:t>
            </a:fld>
            <a:endParaRPr lang="en-US" dirty="0"/>
          </a:p>
        </p:txBody>
      </p:sp>
      <p:pic>
        <p:nvPicPr>
          <p:cNvPr id="8" name="Content Placeholder 7" descr="Map&#10;&#10;Description automatically generated">
            <a:extLst>
              <a:ext uri="{FF2B5EF4-FFF2-40B4-BE49-F238E27FC236}">
                <a16:creationId xmlns:a16="http://schemas.microsoft.com/office/drawing/2014/main" id="{BCC2359B-16E1-6B2C-2C0D-70C23A553FAB}"/>
              </a:ext>
            </a:extLst>
          </p:cNvPr>
          <p:cNvPicPr>
            <a:picLocks noGrp="1" noChangeAspect="1"/>
          </p:cNvPicPr>
          <p:nvPr>
            <p:ph idx="4294967295"/>
          </p:nvPr>
        </p:nvPicPr>
        <p:blipFill>
          <a:blip r:embed="rId3"/>
          <a:stretch>
            <a:fillRect/>
          </a:stretch>
        </p:blipFill>
        <p:spPr>
          <a:xfrm>
            <a:off x="1899931" y="1721201"/>
            <a:ext cx="8389089" cy="4736687"/>
          </a:xfrm>
        </p:spPr>
      </p:pic>
    </p:spTree>
    <p:extLst>
      <p:ext uri="{BB962C8B-B14F-4D97-AF65-F5344CB8AC3E}">
        <p14:creationId xmlns:p14="http://schemas.microsoft.com/office/powerpoint/2010/main" val="14586978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11CFF0E-0339-EC4E-ECB9-AC1AABE0FE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13</a:t>
            </a:fld>
            <a:endParaRPr lang="en-US" dirty="0"/>
          </a:p>
        </p:txBody>
      </p:sp>
      <p:pic>
        <p:nvPicPr>
          <p:cNvPr id="8" name="Content Placeholder 7" descr="Map&#10;&#10;Description automatically generated">
            <a:extLst>
              <a:ext uri="{FF2B5EF4-FFF2-40B4-BE49-F238E27FC236}">
                <a16:creationId xmlns:a16="http://schemas.microsoft.com/office/drawing/2014/main" id="{0D82FE48-9599-CD0A-3B01-576CF13326B1}"/>
              </a:ext>
            </a:extLst>
          </p:cNvPr>
          <p:cNvPicPr>
            <a:picLocks noGrp="1" noChangeAspect="1"/>
          </p:cNvPicPr>
          <p:nvPr>
            <p:ph idx="4294967295"/>
          </p:nvPr>
        </p:nvPicPr>
        <p:blipFill rotWithShape="1">
          <a:blip r:embed="rId3"/>
          <a:srcRect l="3689"/>
          <a:stretch/>
        </p:blipFill>
        <p:spPr>
          <a:xfrm>
            <a:off x="6719965" y="454280"/>
            <a:ext cx="4628615" cy="6212279"/>
          </a:xfrm>
        </p:spPr>
      </p:pic>
      <p:sp>
        <p:nvSpPr>
          <p:cNvPr id="14" name="Title 3">
            <a:extLst>
              <a:ext uri="{FF2B5EF4-FFF2-40B4-BE49-F238E27FC236}">
                <a16:creationId xmlns:a16="http://schemas.microsoft.com/office/drawing/2014/main" id="{1BBCE362-4D12-72D2-A27C-4280CA8292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251" y="832104"/>
            <a:ext cx="5347749" cy="768096"/>
          </a:xfrm>
        </p:spPr>
        <p:txBody>
          <a:bodyPr>
            <a:normAutofit/>
          </a:bodyPr>
          <a:lstStyle/>
          <a:p>
            <a:r>
              <a:rPr lang="en-US" sz="4400" dirty="0"/>
              <a:t>Water Supply</a:t>
            </a:r>
          </a:p>
        </p:txBody>
      </p:sp>
      <p:pic>
        <p:nvPicPr>
          <p:cNvPr id="16" name="Picture 15" descr="A high angle view of a canyon&#10;&#10;Description automatically generated with medium confidence">
            <a:extLst>
              <a:ext uri="{FF2B5EF4-FFF2-40B4-BE49-F238E27FC236}">
                <a16:creationId xmlns:a16="http://schemas.microsoft.com/office/drawing/2014/main" id="{020653D9-9F85-1E21-3180-A774C013EE2F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" r="1"/>
          <a:stretch/>
        </p:blipFill>
        <p:spPr>
          <a:xfrm>
            <a:off x="3679396" y="1986252"/>
            <a:ext cx="2693096" cy="4039644"/>
          </a:xfrm>
          <a:prstGeom prst="rect">
            <a:avLst/>
          </a:prstGeom>
        </p:spPr>
      </p:pic>
      <p:pic>
        <p:nvPicPr>
          <p:cNvPr id="18" name="Picture 17" descr="A picture containing sky, ground, nature, outdoor&#10;&#10;Description automatically generated">
            <a:extLst>
              <a:ext uri="{FF2B5EF4-FFF2-40B4-BE49-F238E27FC236}">
                <a16:creationId xmlns:a16="http://schemas.microsoft.com/office/drawing/2014/main" id="{781D7F53-E9B8-DCDA-F59D-36FBDB144E3B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21278" r="34278"/>
          <a:stretch/>
        </p:blipFill>
        <p:spPr>
          <a:xfrm>
            <a:off x="638828" y="1986252"/>
            <a:ext cx="2693096" cy="40396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491191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A1E420A9-75C3-3995-2D59-A37F1AE05B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0030" y="689114"/>
            <a:ext cx="5347749" cy="768096"/>
          </a:xfrm>
        </p:spPr>
        <p:txBody>
          <a:bodyPr>
            <a:normAutofit fontScale="90000"/>
          </a:bodyPr>
          <a:lstStyle/>
          <a:p>
            <a:r>
              <a:rPr lang="en-US" sz="4400" dirty="0"/>
              <a:t>Water Treatment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11CFF0E-0339-EC4E-ECB9-AC1AABE0FE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14</a:t>
            </a:fld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2CBE438-2C9A-DDF4-7CF6-000D1A092DE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40343" y="551039"/>
            <a:ext cx="5104476" cy="5755921"/>
          </a:xfrm>
          <a:prstGeom prst="rect">
            <a:avLst/>
          </a:prstGeom>
          <a:ln w="53975">
            <a:solidFill>
              <a:schemeClr val="accent1">
                <a:lumMod val="60000"/>
                <a:lumOff val="40000"/>
                <a:alpha val="50000"/>
              </a:schemeClr>
            </a:solidFill>
          </a:ln>
        </p:spPr>
      </p:pic>
      <p:pic>
        <p:nvPicPr>
          <p:cNvPr id="8" name="Picture 7" descr="A picture containing device, miller&#10;&#10;Description automatically generated">
            <a:extLst>
              <a:ext uri="{FF2B5EF4-FFF2-40B4-BE49-F238E27FC236}">
                <a16:creationId xmlns:a16="http://schemas.microsoft.com/office/drawing/2014/main" id="{AB03A09B-956B-8D5E-973C-A254DCE1EA4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3951" y="3665174"/>
            <a:ext cx="3073902" cy="3041202"/>
          </a:xfrm>
          <a:prstGeom prst="rect">
            <a:avLst/>
          </a:prstGeom>
        </p:spPr>
      </p:pic>
      <p:pic>
        <p:nvPicPr>
          <p:cNvPr id="7" name="Picture 6" descr="A picture containing indoor&#10;&#10;Description automatically generated">
            <a:extLst>
              <a:ext uri="{FF2B5EF4-FFF2-40B4-BE49-F238E27FC236}">
                <a16:creationId xmlns:a16="http://schemas.microsoft.com/office/drawing/2014/main" id="{01B49557-4D30-097E-8873-4528734B476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3904" y="1928064"/>
            <a:ext cx="2687319" cy="27477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563208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11CFF0E-0339-EC4E-ECB9-AC1AABE0FE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15</a:t>
            </a:fld>
            <a:endParaRPr lang="en-US" dirty="0"/>
          </a:p>
        </p:txBody>
      </p:sp>
      <p:pic>
        <p:nvPicPr>
          <p:cNvPr id="13" name="Picture 12" descr="A picture containing outdoor, mountain, house, hillside&#10;&#10;Description automatically generated">
            <a:extLst>
              <a:ext uri="{FF2B5EF4-FFF2-40B4-BE49-F238E27FC236}">
                <a16:creationId xmlns:a16="http://schemas.microsoft.com/office/drawing/2014/main" id="{B98304E9-3490-0F92-F1B8-46EA3D7CF6C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106" b="53453"/>
          <a:stretch/>
        </p:blipFill>
        <p:spPr>
          <a:xfrm>
            <a:off x="1842916" y="4311303"/>
            <a:ext cx="3316873" cy="1744249"/>
          </a:xfrm>
          <a:prstGeom prst="rect">
            <a:avLst/>
          </a:prstGeom>
        </p:spPr>
      </p:pic>
      <p:pic>
        <p:nvPicPr>
          <p:cNvPr id="12" name="Picture 11" descr="A picture containing tree, grass, outdoor, plant&#10;&#10;Description automatically generated">
            <a:extLst>
              <a:ext uri="{FF2B5EF4-FFF2-40B4-BE49-F238E27FC236}">
                <a16:creationId xmlns:a16="http://schemas.microsoft.com/office/drawing/2014/main" id="{6D8887F1-0CD9-E5E2-398A-CD80E2FDE6D4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461"/>
          <a:stretch/>
        </p:blipFill>
        <p:spPr>
          <a:xfrm>
            <a:off x="828309" y="2356645"/>
            <a:ext cx="3316872" cy="1744249"/>
          </a:xfrm>
          <a:prstGeom prst="rect">
            <a:avLst/>
          </a:prstGeom>
        </p:spPr>
      </p:pic>
      <p:sp>
        <p:nvSpPr>
          <p:cNvPr id="10" name="Title 3">
            <a:extLst>
              <a:ext uri="{FF2B5EF4-FFF2-40B4-BE49-F238E27FC236}">
                <a16:creationId xmlns:a16="http://schemas.microsoft.com/office/drawing/2014/main" id="{CAECE05B-8279-0706-5C90-3B00BA8077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0030" y="1087898"/>
            <a:ext cx="5347749" cy="768096"/>
          </a:xfrm>
        </p:spPr>
        <p:txBody>
          <a:bodyPr>
            <a:normAutofit/>
          </a:bodyPr>
          <a:lstStyle/>
          <a:p>
            <a:r>
              <a:rPr lang="en-US" sz="4400" dirty="0"/>
              <a:t>Water Storage</a:t>
            </a:r>
          </a:p>
        </p:txBody>
      </p:sp>
      <p:pic>
        <p:nvPicPr>
          <p:cNvPr id="15" name="Picture 14" descr="A picture containing outdoor, mountain, sky, building&#10;&#10;Description automatically generated">
            <a:extLst>
              <a:ext uri="{FF2B5EF4-FFF2-40B4-BE49-F238E27FC236}">
                <a16:creationId xmlns:a16="http://schemas.microsoft.com/office/drawing/2014/main" id="{D744C3F2-B0C7-F5F3-1182-3248347DC136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9029"/>
          <a:stretch/>
        </p:blipFill>
        <p:spPr>
          <a:xfrm>
            <a:off x="5736921" y="782877"/>
            <a:ext cx="5626770" cy="52117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276479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A1E420A9-75C3-3995-2D59-A37F1AE05B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8952" y="749432"/>
            <a:ext cx="10671048" cy="768096"/>
          </a:xfrm>
        </p:spPr>
        <p:txBody>
          <a:bodyPr>
            <a:normAutofit/>
          </a:bodyPr>
          <a:lstStyle/>
          <a:p>
            <a:r>
              <a:rPr lang="en-US" sz="4400" dirty="0"/>
              <a:t>Water Distribution</a:t>
            </a:r>
            <a:endParaRPr lang="en-US" sz="4000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11CFF0E-0339-EC4E-ECB9-AC1AABE0FE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16</a:t>
            </a:fld>
            <a:endParaRPr lang="en-US" dirty="0"/>
          </a:p>
        </p:txBody>
      </p:sp>
      <p:pic>
        <p:nvPicPr>
          <p:cNvPr id="8" name="Picture 7" descr="A picture containing ground&#10;&#10;Description automatically generated">
            <a:extLst>
              <a:ext uri="{FF2B5EF4-FFF2-40B4-BE49-F238E27FC236}">
                <a16:creationId xmlns:a16="http://schemas.microsoft.com/office/drawing/2014/main" id="{C1D3612B-68D9-FD0E-F023-28C92115ACD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3013" y="2317209"/>
            <a:ext cx="4145392" cy="3122645"/>
          </a:xfrm>
          <a:prstGeom prst="rect">
            <a:avLst/>
          </a:prstGeom>
        </p:spPr>
      </p:pic>
      <p:pic>
        <p:nvPicPr>
          <p:cNvPr id="7" name="Picture 6" descr="A fire hydrant is stationed on the side of a road&#10;&#10;Description automatically generated with low confidence">
            <a:extLst>
              <a:ext uri="{FF2B5EF4-FFF2-40B4-BE49-F238E27FC236}">
                <a16:creationId xmlns:a16="http://schemas.microsoft.com/office/drawing/2014/main" id="{91CB1CFC-2D50-F5F9-1289-4E5768F2B0B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41590" y="2317208"/>
            <a:ext cx="5437397" cy="31070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657176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A1E420A9-75C3-3995-2D59-A37F1AE05B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8952" y="749432"/>
            <a:ext cx="10671048" cy="768096"/>
          </a:xfrm>
        </p:spPr>
        <p:txBody>
          <a:bodyPr>
            <a:normAutofit/>
          </a:bodyPr>
          <a:lstStyle/>
          <a:p>
            <a:r>
              <a:rPr lang="en-US" sz="4400" dirty="0"/>
              <a:t>Emergency Preparedness</a:t>
            </a:r>
            <a:endParaRPr lang="en-US" sz="4000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11CFF0E-0339-EC4E-ECB9-AC1AABE0FE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17</a:t>
            </a:fld>
            <a:endParaRPr lang="en-US" dirty="0"/>
          </a:p>
        </p:txBody>
      </p:sp>
      <p:pic>
        <p:nvPicPr>
          <p:cNvPr id="2" name="Picture 1" descr="Graphical user interface&#10;&#10;Description automatically generated with low confidence">
            <a:extLst>
              <a:ext uri="{FF2B5EF4-FFF2-40B4-BE49-F238E27FC236}">
                <a16:creationId xmlns:a16="http://schemas.microsoft.com/office/drawing/2014/main" id="{F119C405-0F8D-53D8-38DD-DAAA36883F7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83" t="58306" r="54234" b="14915"/>
          <a:stretch/>
        </p:blipFill>
        <p:spPr>
          <a:xfrm>
            <a:off x="643192" y="4666233"/>
            <a:ext cx="2091848" cy="1717908"/>
          </a:xfrm>
          <a:prstGeom prst="rect">
            <a:avLst/>
          </a:prstGeom>
        </p:spPr>
      </p:pic>
      <p:pic>
        <p:nvPicPr>
          <p:cNvPr id="2050" name="Picture 2" descr="Local Mitigation Planning Handbook">
            <a:extLst>
              <a:ext uri="{FF2B5EF4-FFF2-40B4-BE49-F238E27FC236}">
                <a16:creationId xmlns:a16="http://schemas.microsoft.com/office/drawing/2014/main" id="{24983A13-AA33-AF57-1FC2-99AB4A3816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0958" y="1797454"/>
            <a:ext cx="1860329" cy="24080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 descr="Graphical user interface&#10;&#10;Description automatically generated with low confidence">
            <a:extLst>
              <a:ext uri="{FF2B5EF4-FFF2-40B4-BE49-F238E27FC236}">
                <a16:creationId xmlns:a16="http://schemas.microsoft.com/office/drawing/2014/main" id="{33C4097B-589E-5260-12D4-D023EC074E2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350" t="3674" r="1797" b="43312"/>
          <a:stretch/>
        </p:blipFill>
        <p:spPr>
          <a:xfrm>
            <a:off x="758952" y="1773458"/>
            <a:ext cx="1860329" cy="2463802"/>
          </a:xfrm>
          <a:prstGeom prst="rect">
            <a:avLst/>
          </a:prstGeom>
        </p:spPr>
      </p:pic>
      <p:pic>
        <p:nvPicPr>
          <p:cNvPr id="9" name="Picture 8" descr="Graphical user interface&#10;&#10;Description automatically generated with low confidence">
            <a:extLst>
              <a:ext uri="{FF2B5EF4-FFF2-40B4-BE49-F238E27FC236}">
                <a16:creationId xmlns:a16="http://schemas.microsoft.com/office/drawing/2014/main" id="{CAA84842-DF1D-D92A-9C93-E697FD1CEA7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182" t="62926" r="4714" b="6199"/>
          <a:stretch/>
        </p:blipFill>
        <p:spPr>
          <a:xfrm>
            <a:off x="3170958" y="4485420"/>
            <a:ext cx="1908668" cy="1898722"/>
          </a:xfrm>
          <a:prstGeom prst="rect">
            <a:avLst/>
          </a:prstGeom>
        </p:spPr>
      </p:pic>
      <p:pic>
        <p:nvPicPr>
          <p:cNvPr id="7" name="Picture 6" descr="A picture containing tree, outdoor, nature, smoke&#10;&#10;Description automatically generated">
            <a:extLst>
              <a:ext uri="{FF2B5EF4-FFF2-40B4-BE49-F238E27FC236}">
                <a16:creationId xmlns:a16="http://schemas.microsoft.com/office/drawing/2014/main" id="{9B46C69D-8289-F5E1-B984-014B2A158E7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84293" y="1797454"/>
            <a:ext cx="6115582" cy="45866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42671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A1E420A9-75C3-3995-2D59-A37F1AE05B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3711" y="620163"/>
            <a:ext cx="10564577" cy="768096"/>
          </a:xfrm>
        </p:spPr>
        <p:txBody>
          <a:bodyPr>
            <a:noAutofit/>
          </a:bodyPr>
          <a:lstStyle/>
          <a:p>
            <a:r>
              <a:rPr lang="en-US" dirty="0"/>
              <a:t>Customer Support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11CFF0E-0339-EC4E-ECB9-AC1AABE0FE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18</a:t>
            </a:fld>
            <a:endParaRPr lang="en-US" dirty="0"/>
          </a:p>
        </p:txBody>
      </p:sp>
      <p:pic>
        <p:nvPicPr>
          <p:cNvPr id="8" name="Picture 7" descr="A picture containing tree, outdoor, building, plant&#10;&#10;Description automatically generated">
            <a:extLst>
              <a:ext uri="{FF2B5EF4-FFF2-40B4-BE49-F238E27FC236}">
                <a16:creationId xmlns:a16="http://schemas.microsoft.com/office/drawing/2014/main" id="{6793B66C-E625-B694-ACDC-57AE3AA9C1C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8744"/>
          <a:stretch/>
        </p:blipFill>
        <p:spPr>
          <a:xfrm>
            <a:off x="6096000" y="1796994"/>
            <a:ext cx="5423770" cy="1727817"/>
          </a:xfrm>
          <a:prstGeom prst="rect">
            <a:avLst/>
          </a:prstGeom>
        </p:spPr>
      </p:pic>
      <p:pic>
        <p:nvPicPr>
          <p:cNvPr id="11" name="Picture 10" descr="A person and person standing outside a building&#10;&#10;Description automatically generated with low confidence">
            <a:extLst>
              <a:ext uri="{FF2B5EF4-FFF2-40B4-BE49-F238E27FC236}">
                <a16:creationId xmlns:a16="http://schemas.microsoft.com/office/drawing/2014/main" id="{56E3E32A-2380-A610-6A1E-1BCC7DAC44F1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6005" r="16370"/>
          <a:stretch/>
        </p:blipFill>
        <p:spPr>
          <a:xfrm>
            <a:off x="554359" y="1796994"/>
            <a:ext cx="5254089" cy="4635550"/>
          </a:xfrm>
          <a:prstGeom prst="rect">
            <a:avLst/>
          </a:prstGeom>
        </p:spPr>
      </p:pic>
      <p:pic>
        <p:nvPicPr>
          <p:cNvPr id="13" name="Picture 12" descr="A person selling food at an outdoor market&#10;&#10;Description automatically generated with low confidence">
            <a:extLst>
              <a:ext uri="{FF2B5EF4-FFF2-40B4-BE49-F238E27FC236}">
                <a16:creationId xmlns:a16="http://schemas.microsoft.com/office/drawing/2014/main" id="{DB04478F-54A2-87A6-3C45-0867DBEA5231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r="8687"/>
          <a:stretch/>
        </p:blipFill>
        <p:spPr>
          <a:xfrm>
            <a:off x="6095908" y="3759164"/>
            <a:ext cx="5423862" cy="26733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953248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A1E420A9-75C3-3995-2D59-A37F1AE05B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8952" y="608013"/>
            <a:ext cx="10671048" cy="768096"/>
          </a:xfrm>
        </p:spPr>
        <p:txBody>
          <a:bodyPr>
            <a:normAutofit/>
          </a:bodyPr>
          <a:lstStyle/>
          <a:p>
            <a:r>
              <a:rPr lang="en-US" dirty="0"/>
              <a:t>Focus on Pipelines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11CFF0E-0339-EC4E-ECB9-AC1AABE0FE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19</a:t>
            </a:fld>
            <a:endParaRPr lang="en-US" dirty="0"/>
          </a:p>
        </p:txBody>
      </p:sp>
      <p:pic>
        <p:nvPicPr>
          <p:cNvPr id="5" name="Picture 4" descr="A picture containing text, outdoor, sky, tree&#10;&#10;Description automatically generated">
            <a:extLst>
              <a:ext uri="{FF2B5EF4-FFF2-40B4-BE49-F238E27FC236}">
                <a16:creationId xmlns:a16="http://schemas.microsoft.com/office/drawing/2014/main" id="{726827D9-EF87-C740-AA34-135EBA257A7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8205" y="1526922"/>
            <a:ext cx="7552542" cy="50081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75675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AB667B-5417-F4BA-F413-79DB687762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8952" y="832104"/>
            <a:ext cx="10671048" cy="768096"/>
          </a:xfrm>
        </p:spPr>
        <p:txBody>
          <a:bodyPr/>
          <a:lstStyle/>
          <a:p>
            <a:r>
              <a:rPr lang="en-US" dirty="0"/>
              <a:t>Housekeeping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472750B-3D91-FC24-43A0-71295D97F0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pPr/>
              <a:t>2</a:t>
            </a:fld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CF1E705-DC71-E951-F0E9-A4B5CA63F4E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13232" y="2468880"/>
            <a:ext cx="3328416" cy="3557016"/>
          </a:xfrm>
        </p:spPr>
        <p:txBody>
          <a:bodyPr/>
          <a:lstStyle/>
          <a:p>
            <a:r>
              <a:rPr lang="en-US" dirty="0"/>
              <a:t>Recording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D494E67D-C5A4-FF96-4029-D78A42F49402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992124" y="3612006"/>
            <a:ext cx="2770632" cy="2206752"/>
          </a:xfrm>
        </p:spPr>
        <p:txBody>
          <a:bodyPr/>
          <a:lstStyle/>
          <a:p>
            <a:r>
              <a:rPr lang="en-US" dirty="0"/>
              <a:t>Today’s Virtual Town Hall Meeting is being recorded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19B896EC-A0F1-8C2C-C583-97CBD0BC1AA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443984" y="2468880"/>
            <a:ext cx="3328416" cy="3557016"/>
          </a:xfrm>
        </p:spPr>
        <p:txBody>
          <a:bodyPr/>
          <a:lstStyle/>
          <a:p>
            <a:r>
              <a:rPr lang="en-US" dirty="0"/>
              <a:t>How to participate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2E2DFAF5-F7BC-62B0-4F72-9A093889AFD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4722876" y="3612006"/>
            <a:ext cx="2770632" cy="2206752"/>
          </a:xfrm>
        </p:spPr>
        <p:txBody>
          <a:bodyPr/>
          <a:lstStyle/>
          <a:p>
            <a:r>
              <a:rPr lang="en-US" dirty="0"/>
              <a:t>Video/mics will remain off during the presentation</a:t>
            </a:r>
          </a:p>
          <a:p>
            <a:r>
              <a:rPr lang="en-US" dirty="0"/>
              <a:t>Use the Q &amp; A </a:t>
            </a:r>
          </a:p>
          <a:p>
            <a:r>
              <a:rPr lang="en-US" dirty="0"/>
              <a:t>At the end, we will open for live questions. You may “raise hand” to ask to unmute</a:t>
            </a:r>
          </a:p>
          <a:p>
            <a:r>
              <a:rPr lang="en-US" dirty="0"/>
              <a:t>Captions </a:t>
            </a:r>
            <a:r>
              <a:rPr lang="en-US"/>
              <a:t>are available</a:t>
            </a:r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43ADBBEB-74E2-0C89-C79F-2A2A16081694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8092440" y="2468880"/>
            <a:ext cx="3328416" cy="3557016"/>
          </a:xfrm>
        </p:spPr>
        <p:txBody>
          <a:bodyPr/>
          <a:lstStyle/>
          <a:p>
            <a:r>
              <a:rPr lang="en-US" dirty="0"/>
              <a:t>For Tech Support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097B01BC-CEF3-526B-1724-C0B02FA61C5D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8371332" y="3612006"/>
            <a:ext cx="2770632" cy="2206752"/>
          </a:xfrm>
        </p:spPr>
        <p:txBody>
          <a:bodyPr/>
          <a:lstStyle/>
          <a:p>
            <a:r>
              <a:rPr lang="en-US" dirty="0"/>
              <a:t>For technical support, please contact Martin McIntosh at 949-294-3781</a:t>
            </a: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AFAB7E80-6023-4F22-6387-D78A9561A69D}"/>
              </a:ext>
            </a:extLst>
          </p:cNvPr>
          <p:cNvSpPr/>
          <p:nvPr/>
        </p:nvSpPr>
        <p:spPr>
          <a:xfrm>
            <a:off x="1807505" y="1874896"/>
            <a:ext cx="1139869" cy="1139869"/>
          </a:xfrm>
          <a:prstGeom prst="ellipse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B6F3D96E-EEB0-F910-A5E0-C8404B64FF6A}"/>
              </a:ext>
            </a:extLst>
          </p:cNvPr>
          <p:cNvSpPr/>
          <p:nvPr/>
        </p:nvSpPr>
        <p:spPr>
          <a:xfrm>
            <a:off x="5538257" y="1874895"/>
            <a:ext cx="1139869" cy="1139869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6AE56D79-1A80-7754-E3C5-86DA10CA46EB}"/>
              </a:ext>
            </a:extLst>
          </p:cNvPr>
          <p:cNvSpPr/>
          <p:nvPr/>
        </p:nvSpPr>
        <p:spPr>
          <a:xfrm>
            <a:off x="9186713" y="1874894"/>
            <a:ext cx="1139869" cy="1139869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Graphic 17" descr="Video camera with solid fill">
            <a:extLst>
              <a:ext uri="{FF2B5EF4-FFF2-40B4-BE49-F238E27FC236}">
                <a16:creationId xmlns:a16="http://schemas.microsoft.com/office/drawing/2014/main" id="{88F716E1-07B0-4265-2B8E-D1DD4620E81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920239" y="1941786"/>
            <a:ext cx="914400" cy="914400"/>
          </a:xfrm>
          <a:prstGeom prst="rect">
            <a:avLst/>
          </a:prstGeom>
        </p:spPr>
      </p:pic>
      <p:pic>
        <p:nvPicPr>
          <p:cNvPr id="20" name="Graphic 19" descr="Chat bubble with solid fill">
            <a:extLst>
              <a:ext uri="{FF2B5EF4-FFF2-40B4-BE49-F238E27FC236}">
                <a16:creationId xmlns:a16="http://schemas.microsoft.com/office/drawing/2014/main" id="{F9B628E3-1CF8-D078-9A30-2CE41101A61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650991" y="2011680"/>
            <a:ext cx="914400" cy="914400"/>
          </a:xfrm>
          <a:prstGeom prst="rect">
            <a:avLst/>
          </a:prstGeom>
        </p:spPr>
      </p:pic>
      <p:pic>
        <p:nvPicPr>
          <p:cNvPr id="22" name="Graphic 21" descr="Phone Vibration with solid fill">
            <a:extLst>
              <a:ext uri="{FF2B5EF4-FFF2-40B4-BE49-F238E27FC236}">
                <a16:creationId xmlns:a16="http://schemas.microsoft.com/office/drawing/2014/main" id="{C94E5473-B31C-BAD8-E979-51C9361FE45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9349551" y="2047129"/>
            <a:ext cx="809057" cy="8090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675499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A1E420A9-75C3-3995-2D59-A37F1AE05B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72460" y="39624"/>
            <a:ext cx="6766560" cy="768096"/>
          </a:xfrm>
        </p:spPr>
        <p:txBody>
          <a:bodyPr anchor="b">
            <a:normAutofit/>
          </a:bodyPr>
          <a:lstStyle/>
          <a:p>
            <a:r>
              <a:rPr lang="en-US" dirty="0"/>
              <a:t>Focus on Pipelines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11CFF0E-0339-EC4E-ECB9-AC1AABE0FE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45368" y="457200"/>
            <a:ext cx="987552" cy="274320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48F63A3B-78C7-47BE-AE5E-E10140E04643}" type="slidenum">
              <a:rPr lang="en-US" smtClean="0"/>
              <a:pPr>
                <a:spcAft>
                  <a:spcPts val="600"/>
                </a:spcAft>
              </a:pPr>
              <a:t>20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5A41E18-3DA5-5F3D-F4EC-85C00943000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2925" y="987762"/>
            <a:ext cx="11106150" cy="302895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990CAFC2-39A0-36B2-16EF-468086652F4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13938" y="3041396"/>
            <a:ext cx="6972635" cy="334783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8056140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A1E420A9-75C3-3995-2D59-A37F1AE05B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8952" y="594360"/>
            <a:ext cx="10671048" cy="768096"/>
          </a:xfrm>
        </p:spPr>
        <p:txBody>
          <a:bodyPr/>
          <a:lstStyle/>
          <a:p>
            <a:r>
              <a:rPr lang="en-US" dirty="0"/>
              <a:t>Focus on Pipelines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11CFF0E-0339-EC4E-ECB9-AC1AABE0FE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21</a:t>
            </a:fld>
            <a:endParaRPr lang="en-US" dirty="0"/>
          </a:p>
        </p:txBody>
      </p:sp>
      <p:pic>
        <p:nvPicPr>
          <p:cNvPr id="2" name="Picture 1" descr="Chart, bar chart&#10;&#10;Description automatically generated">
            <a:extLst>
              <a:ext uri="{FF2B5EF4-FFF2-40B4-BE49-F238E27FC236}">
                <a16:creationId xmlns:a16="http://schemas.microsoft.com/office/drawing/2014/main" id="{7CBA8A8D-0D12-FF6E-2BA1-68BA24026C8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69" t="46238" r="6771" b="7695"/>
          <a:stretch/>
        </p:blipFill>
        <p:spPr>
          <a:xfrm>
            <a:off x="721661" y="2104112"/>
            <a:ext cx="10748677" cy="33498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779253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6D5EC6-260B-4789-1908-4D12F812D5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Financial challenges</a:t>
            </a:r>
          </a:p>
        </p:txBody>
      </p:sp>
    </p:spTree>
    <p:extLst>
      <p:ext uri="{BB962C8B-B14F-4D97-AF65-F5344CB8AC3E}">
        <p14:creationId xmlns:p14="http://schemas.microsoft.com/office/powerpoint/2010/main" val="419326577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 descr="A picture containing text, device&#10;&#10;Description automatically generated">
            <a:extLst>
              <a:ext uri="{FF2B5EF4-FFF2-40B4-BE49-F238E27FC236}">
                <a16:creationId xmlns:a16="http://schemas.microsoft.com/office/drawing/2014/main" id="{57643845-0A05-1CEF-387A-FDE8D742F2E8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/>
          <a:srcRect l="4702" r="4702"/>
          <a:stretch>
            <a:fillRect/>
          </a:stretch>
        </p:blipFill>
        <p:spPr>
          <a:xfrm rot="5400000">
            <a:off x="-1601788" y="1589088"/>
            <a:ext cx="6858001" cy="3679825"/>
          </a:xfrm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F40C5F2-3A5F-C6AF-CFE6-955FD4F171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23</a:t>
            </a:fld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247FC56E-1D99-9675-D036-0D636B0190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Challenges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3F5A70AA-FB67-6C18-C8CE-AAA3392E47B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61963" indent="-285750">
              <a:buFont typeface="Arial" panose="020B0604020202020204" pitchFamily="34" charset="0"/>
              <a:buChar char="•"/>
            </a:pPr>
            <a:r>
              <a:rPr lang="en-US" sz="2400" dirty="0"/>
              <a:t>Significant and sustained drought – 15%+ reduction in metered revenues</a:t>
            </a:r>
          </a:p>
          <a:p>
            <a:pPr marL="461963" indent="-285750">
              <a:buFont typeface="Arial" panose="020B0604020202020204" pitchFamily="34" charset="0"/>
              <a:buChar char="•"/>
            </a:pPr>
            <a:r>
              <a:rPr lang="en-US" sz="2400" dirty="0"/>
              <a:t>Historically high inflation</a:t>
            </a:r>
          </a:p>
          <a:p>
            <a:pPr marL="461963" indent="-285750">
              <a:buFont typeface="Arial" panose="020B0604020202020204" pitchFamily="34" charset="0"/>
              <a:buChar char="•"/>
            </a:pPr>
            <a:r>
              <a:rPr lang="en-US" sz="2400" dirty="0"/>
              <a:t>Pandemic</a:t>
            </a:r>
          </a:p>
          <a:p>
            <a:pPr marL="461963" indent="-285750">
              <a:buFont typeface="Arial" panose="020B0604020202020204" pitchFamily="34" charset="0"/>
              <a:buChar char="•"/>
            </a:pPr>
            <a:r>
              <a:rPr lang="en-US" sz="2400" dirty="0"/>
              <a:t>Significant increase in water cost</a:t>
            </a:r>
          </a:p>
          <a:p>
            <a:pPr marL="461963" indent="-285750">
              <a:buFont typeface="Arial" panose="020B0604020202020204" pitchFamily="34" charset="0"/>
              <a:buChar char="•"/>
            </a:pPr>
            <a:r>
              <a:rPr lang="en-US" sz="2400" dirty="0"/>
              <a:t>Heightened need to continue pipeline replacement program</a:t>
            </a:r>
          </a:p>
          <a:p>
            <a:pPr marL="919163" lvl="1" indent="-285750">
              <a:buFont typeface="Arial" panose="020B0604020202020204" pitchFamily="34" charset="0"/>
              <a:buChar char="•"/>
            </a:pPr>
            <a:r>
              <a:rPr lang="en-US" sz="2400" dirty="0"/>
              <a:t>However, due to financial conditions, projects have been deferred</a:t>
            </a:r>
          </a:p>
        </p:txBody>
      </p:sp>
    </p:spTree>
    <p:extLst>
      <p:ext uri="{BB962C8B-B14F-4D97-AF65-F5344CB8AC3E}">
        <p14:creationId xmlns:p14="http://schemas.microsoft.com/office/powerpoint/2010/main" val="373796598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57643845-0A05-1CEF-387A-FDE8D742F2E8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3"/>
          <a:srcRect l="370" t="13345" r="-370" b="22212"/>
          <a:stretch/>
        </p:blipFill>
        <p:spPr>
          <a:xfrm rot="5400000">
            <a:off x="-1601788" y="1589088"/>
            <a:ext cx="6858001" cy="3679825"/>
          </a:xfrm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F40C5F2-3A5F-C6AF-CFE6-955FD4F171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24</a:t>
            </a:fld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247FC56E-1D99-9675-D036-0D636B0190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Opportunities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3F5A70AA-FB67-6C18-C8CE-AAA3392E47B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61963" indent="-285750">
              <a:buFont typeface="Arial" panose="020B0604020202020204" pitchFamily="34" charset="0"/>
              <a:buChar char="•"/>
            </a:pPr>
            <a:r>
              <a:rPr lang="en-US" sz="2400" dirty="0"/>
              <a:t>Rate Change – 8%, 7%, 7%, 7%, 6% over the next five fiscal years</a:t>
            </a:r>
          </a:p>
          <a:p>
            <a:pPr marL="1147763" lvl="1" indent="-285750"/>
            <a:r>
              <a:rPr lang="en-US" sz="2400" dirty="0"/>
              <a:t>We made the hard decisions to raise the rates appropriately, but it was not enough</a:t>
            </a:r>
          </a:p>
          <a:p>
            <a:pPr marL="1147763" lvl="1" indent="-285750"/>
            <a:r>
              <a:rPr lang="en-US" sz="2400" dirty="0"/>
              <a:t>If we don’t replace pipeline, we are not being proactive about maintenance. If we do, then we run entirely out of funds</a:t>
            </a:r>
          </a:p>
        </p:txBody>
      </p:sp>
    </p:spTree>
    <p:extLst>
      <p:ext uri="{BB962C8B-B14F-4D97-AF65-F5344CB8AC3E}">
        <p14:creationId xmlns:p14="http://schemas.microsoft.com/office/powerpoint/2010/main" val="114673365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Placeholder 8" descr="A picture containing person, ground, outdoor, person&#10;&#10;Description automatically generated">
            <a:extLst>
              <a:ext uri="{FF2B5EF4-FFF2-40B4-BE49-F238E27FC236}">
                <a16:creationId xmlns:a16="http://schemas.microsoft.com/office/drawing/2014/main" id="{5D7FB945-F654-4AE0-0B78-099F128F415D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/>
          <a:srcRect l="12539" r="12539"/>
          <a:stretch>
            <a:fillRect/>
          </a:stretch>
        </p:blipFill>
        <p:spPr/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C5D4D20B-4A3C-CD75-1358-A9081637F7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25</a:t>
            </a:fld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D76D7836-0620-77A9-BB23-323B514617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29146" y="2096362"/>
            <a:ext cx="5892301" cy="768096"/>
          </a:xfrm>
        </p:spPr>
        <p:txBody>
          <a:bodyPr/>
          <a:lstStyle/>
          <a:p>
            <a:r>
              <a:rPr lang="en-US" dirty="0"/>
              <a:t>Dedicated Stream of Revenue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5087374D-6096-52DC-1446-A3381D16733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  <a:p>
            <a:pPr marL="461963" indent="-285750">
              <a:buFont typeface="Arial" panose="020B0604020202020204" pitchFamily="34" charset="0"/>
              <a:buChar char="•"/>
            </a:pPr>
            <a:r>
              <a:rPr lang="en-US" sz="2400" dirty="0"/>
              <a:t>Assess a charge on the property roll</a:t>
            </a:r>
          </a:p>
          <a:p>
            <a:pPr marL="1147763" lvl="1" indent="-285750"/>
            <a:r>
              <a:rPr lang="en-US" sz="2400" dirty="0"/>
              <a:t>Provides revenue stability while balancing equity</a:t>
            </a:r>
          </a:p>
          <a:p>
            <a:pPr marL="1147763" lvl="1" indent="-285750"/>
            <a:r>
              <a:rPr lang="en-US" sz="2400" dirty="0"/>
              <a:t>Charges based on meter size capacity</a:t>
            </a:r>
          </a:p>
          <a:p>
            <a:pPr marL="1147763" lvl="1" indent="-285750"/>
            <a:r>
              <a:rPr lang="en-US" sz="2400" dirty="0"/>
              <a:t>Supports pipeline replacement program</a:t>
            </a:r>
          </a:p>
        </p:txBody>
      </p:sp>
    </p:spTree>
    <p:extLst>
      <p:ext uri="{BB962C8B-B14F-4D97-AF65-F5344CB8AC3E}">
        <p14:creationId xmlns:p14="http://schemas.microsoft.com/office/powerpoint/2010/main" val="297619481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 descr="A person using a fire hydrant&#10;&#10;Description automatically generated with medium confidence">
            <a:extLst>
              <a:ext uri="{FF2B5EF4-FFF2-40B4-BE49-F238E27FC236}">
                <a16:creationId xmlns:a16="http://schemas.microsoft.com/office/drawing/2014/main" id="{32131B3D-386F-9789-92EC-1FC09EBA14B5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/>
          <a:srcRect l="29887" r="29887"/>
          <a:stretch>
            <a:fillRect/>
          </a:stretch>
        </p:blipFill>
        <p:spPr/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DA86C7F-053C-00AC-6D13-EF3E17BEEE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26</a:t>
            </a:fld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B253C381-8E29-D5AF-056B-4D3F7486F9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Rising ongoing costs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ECEA2CFD-F778-60BA-0273-7364641AF2D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00056"/>
                </a:solidFill>
                <a:effectLst/>
                <a:latin typeface="Helvetica" pitchFamily="2" charset="0"/>
              </a:rPr>
              <a:t>Operating Expenses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00056"/>
                </a:solidFill>
                <a:effectLst/>
                <a:latin typeface="Helvetica" pitchFamily="2" charset="0"/>
              </a:rPr>
              <a:t>Labor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00056"/>
                </a:solidFill>
                <a:effectLst/>
                <a:latin typeface="Helvetica" pitchFamily="2" charset="0"/>
              </a:rPr>
              <a:t>Capital Improvement Projects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00056"/>
                </a:solidFill>
                <a:effectLst/>
                <a:latin typeface="Helvetica" pitchFamily="2" charset="0"/>
              </a:rPr>
              <a:t>Debt Service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27500702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6D5EC6-260B-4789-1908-4D12F812D5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Plan for the Future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37FC527-4B34-B071-E948-78B3113C206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690062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7F4517-7A22-A95A-1F11-4B8A9B850D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2798" y="843350"/>
            <a:ext cx="10671048" cy="768096"/>
          </a:xfrm>
        </p:spPr>
        <p:txBody>
          <a:bodyPr>
            <a:noAutofit/>
          </a:bodyPr>
          <a:lstStyle/>
          <a:p>
            <a:r>
              <a:rPr lang="en-US" dirty="0"/>
              <a:t>Pipeline Replacement Requirements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38A34F5-5ED4-0F26-4EBB-666713F048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28</a:t>
            </a:fld>
            <a:endParaRPr lang="en-US" dirty="0"/>
          </a:p>
        </p:txBody>
      </p:sp>
      <p:pic>
        <p:nvPicPr>
          <p:cNvPr id="3" name="Picture 2" descr="Chart, bar chart&#10;&#10;Description automatically generated">
            <a:extLst>
              <a:ext uri="{FF2B5EF4-FFF2-40B4-BE49-F238E27FC236}">
                <a16:creationId xmlns:a16="http://schemas.microsoft.com/office/drawing/2014/main" id="{FE3F8A12-7E38-90C4-87DB-EE9FCD2AAE6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69" t="46238" r="6771" b="7695"/>
          <a:stretch/>
        </p:blipFill>
        <p:spPr>
          <a:xfrm>
            <a:off x="752799" y="1723276"/>
            <a:ext cx="10748677" cy="3349829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9F36D256-BD3A-59EE-237E-72D60622581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23543" y="5134724"/>
            <a:ext cx="7529559" cy="15034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42655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7F4517-7A22-A95A-1F11-4B8A9B850D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8952" y="977205"/>
            <a:ext cx="10671048" cy="768096"/>
          </a:xfrm>
        </p:spPr>
        <p:txBody>
          <a:bodyPr>
            <a:noAutofit/>
          </a:bodyPr>
          <a:lstStyle/>
          <a:p>
            <a:r>
              <a:rPr lang="en-US" dirty="0"/>
              <a:t>Updated Pipeline Replacement Requirements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38A34F5-5ED4-0F26-4EBB-666713F048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29</a:t>
            </a:fld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723FEB5-0D7B-BF26-1287-83F9B218EA9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02844" y="2075501"/>
            <a:ext cx="8822280" cy="176152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3DEA1403-CC3F-45B9-0367-DA97A4D6B4A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18197" y="4137706"/>
            <a:ext cx="8853697" cy="17677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69001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9699B6-97CE-B101-A94B-2E6545F3F0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8952" y="878840"/>
            <a:ext cx="10671048" cy="768096"/>
          </a:xfrm>
        </p:spPr>
        <p:txBody>
          <a:bodyPr/>
          <a:lstStyle/>
          <a:p>
            <a:r>
              <a:rPr lang="en-US" dirty="0"/>
              <a:t>Today’s Presenters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3A2FBF8-5C94-492E-0605-601299C49B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4E69464-B616-DA07-D6C5-DDAEF53AFFF7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58952" y="3207966"/>
            <a:ext cx="3274543" cy="1152269"/>
          </a:xfrm>
          <a:solidFill>
            <a:schemeClr val="accent1"/>
          </a:solidFill>
        </p:spPr>
        <p:txBody>
          <a:bodyPr/>
          <a:lstStyle/>
          <a:p>
            <a:r>
              <a:rPr lang="en-US" sz="2800" dirty="0" err="1"/>
              <a:t>Nem</a:t>
            </a:r>
            <a:r>
              <a:rPr lang="en-US" sz="2800" dirty="0"/>
              <a:t> Ochoa</a:t>
            </a:r>
          </a:p>
          <a:p>
            <a:r>
              <a:rPr lang="en-US" sz="2000" cap="none" dirty="0"/>
              <a:t>General Manager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92F40133-1D77-5E96-3A4B-76C76B638803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>
          <a:xfrm>
            <a:off x="2592032" y="4745375"/>
            <a:ext cx="3274543" cy="1152267"/>
          </a:xfrm>
          <a:solidFill>
            <a:schemeClr val="accent3"/>
          </a:solidFill>
        </p:spPr>
        <p:txBody>
          <a:bodyPr/>
          <a:lstStyle/>
          <a:p>
            <a:r>
              <a:rPr lang="en-US" sz="2800" dirty="0"/>
              <a:t>Christy Colby</a:t>
            </a:r>
          </a:p>
          <a:p>
            <a:r>
              <a:rPr lang="en-US" sz="2000" cap="none" dirty="0"/>
              <a:t>Reg. &amp; Pub. </a:t>
            </a:r>
            <a:r>
              <a:rPr lang="en-US" sz="2000" cap="none" dirty="0" err="1"/>
              <a:t>Aff</a:t>
            </a:r>
            <a:r>
              <a:rPr lang="en-US" sz="2000" cap="none" dirty="0"/>
              <a:t>. Mgr.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D34447E-C8A6-C3F8-8F40-8C1CAC0FF409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367091" y="3207967"/>
            <a:ext cx="3274543" cy="1152268"/>
          </a:xfrm>
          <a:solidFill>
            <a:schemeClr val="accent2"/>
          </a:solidFill>
        </p:spPr>
        <p:txBody>
          <a:bodyPr/>
          <a:lstStyle/>
          <a:p>
            <a:r>
              <a:rPr lang="en-US" sz="2800" dirty="0"/>
              <a:t>James Lee</a:t>
            </a:r>
          </a:p>
          <a:p>
            <a:r>
              <a:rPr lang="en-US" sz="2000" cap="none" dirty="0"/>
              <a:t>Dir. Finance &amp; Admin.</a:t>
            </a: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8287A817-B6F4-4D35-0662-0C70E59DBAEA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6325426" y="4739015"/>
            <a:ext cx="3274542" cy="1152266"/>
          </a:xfrm>
          <a:solidFill>
            <a:schemeClr val="accent5">
              <a:lumMod val="75000"/>
            </a:schemeClr>
          </a:solidFill>
        </p:spPr>
        <p:txBody>
          <a:bodyPr/>
          <a:lstStyle/>
          <a:p>
            <a:r>
              <a:rPr lang="en-US" sz="2800" dirty="0"/>
              <a:t>Brook </a:t>
            </a:r>
            <a:r>
              <a:rPr lang="en-US" sz="2800" dirty="0" err="1"/>
              <a:t>Yared</a:t>
            </a:r>
            <a:endParaRPr lang="en-US" sz="2800" dirty="0"/>
          </a:p>
          <a:p>
            <a:r>
              <a:rPr lang="en-US" sz="2000" cap="none" dirty="0"/>
              <a:t>Dir. Engineering &amp; Op.</a:t>
            </a:r>
          </a:p>
        </p:txBody>
      </p: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A05437F5-B37A-6392-85BD-6FA139B5820B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7975230" y="3207967"/>
            <a:ext cx="3454770" cy="1152268"/>
          </a:xfrm>
          <a:solidFill>
            <a:schemeClr val="accent6"/>
          </a:solidFill>
        </p:spPr>
        <p:txBody>
          <a:bodyPr/>
          <a:lstStyle/>
          <a:p>
            <a:r>
              <a:rPr lang="en-US" sz="2800" dirty="0"/>
              <a:t>Justin Glover</a:t>
            </a:r>
          </a:p>
          <a:p>
            <a:r>
              <a:rPr lang="en-US" sz="2000" cap="none" dirty="0"/>
              <a:t>Communications LAB</a:t>
            </a:r>
          </a:p>
        </p:txBody>
      </p:sp>
    </p:spTree>
    <p:extLst>
      <p:ext uri="{BB962C8B-B14F-4D97-AF65-F5344CB8AC3E}">
        <p14:creationId xmlns:p14="http://schemas.microsoft.com/office/powerpoint/2010/main" val="192753567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7F4517-7A22-A95A-1F11-4B8A9B850D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8952" y="977205"/>
            <a:ext cx="10671048" cy="768096"/>
          </a:xfrm>
        </p:spPr>
        <p:txBody>
          <a:bodyPr>
            <a:noAutofit/>
          </a:bodyPr>
          <a:lstStyle/>
          <a:p>
            <a:r>
              <a:rPr lang="en-US" dirty="0"/>
              <a:t>Updated Pipeline Replacement Requirements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38A34F5-5ED4-0F26-4EBB-666713F048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30</a:t>
            </a:fld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DEA1403-CC3F-45B9-0367-DA97A4D6B4A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18197" y="1990986"/>
            <a:ext cx="8853697" cy="176779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7EDE2D76-F5CE-DE39-1EFE-4F570C9CEFC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36279" y="4339589"/>
            <a:ext cx="7638257" cy="17972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03404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4E394188-DC48-C610-FF43-B88EB031CE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Funding level options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851F43F-E280-51D7-81D5-6BEE354C2DA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41ABAB0-5F3C-ECC0-47AA-DEA2DE7D843A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1204575" y="457200"/>
            <a:ext cx="987425" cy="274638"/>
          </a:xfrm>
        </p:spPr>
        <p:txBody>
          <a:bodyPr/>
          <a:lstStyle/>
          <a:p>
            <a:fld id="{48F63A3B-78C7-47BE-AE5E-E10140E04643}" type="slidenum">
              <a:rPr lang="en-US" smtClean="0"/>
              <a:t>31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4130826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41ABAB0-5F3C-ECC0-47AA-DEA2DE7D84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32</a:t>
            </a:fld>
            <a:endParaRPr lang="en-US" dirty="0"/>
          </a:p>
        </p:txBody>
      </p:sp>
      <p:sp>
        <p:nvSpPr>
          <p:cNvPr id="10" name="Content Placeholder 4">
            <a:extLst>
              <a:ext uri="{FF2B5EF4-FFF2-40B4-BE49-F238E27FC236}">
                <a16:creationId xmlns:a16="http://schemas.microsoft.com/office/drawing/2014/main" id="{FBB5136C-EC37-A9E2-E93D-B08D297C9666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6096000" y="5334748"/>
            <a:ext cx="3881696" cy="1047750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sz="2600" b="1" dirty="0">
                <a:solidFill>
                  <a:schemeClr val="accent1">
                    <a:lumMod val="75000"/>
                  </a:schemeClr>
                </a:solidFill>
              </a:rPr>
              <a:t>Status Quo</a:t>
            </a:r>
          </a:p>
          <a:p>
            <a:pPr marL="512763" indent="-277813">
              <a:buFont typeface="Arial" panose="020B0604020202020204" pitchFamily="34" charset="0"/>
              <a:buChar char="•"/>
            </a:pPr>
            <a:r>
              <a:rPr lang="en-US" sz="2600" dirty="0"/>
              <a:t>Fund pipelines but run out of money by 2026</a:t>
            </a:r>
          </a:p>
        </p:txBody>
      </p:sp>
      <p:pic>
        <p:nvPicPr>
          <p:cNvPr id="5" name="Picture 4" descr="Chart&#10;&#10;Description automatically generated">
            <a:extLst>
              <a:ext uri="{FF2B5EF4-FFF2-40B4-BE49-F238E27FC236}">
                <a16:creationId xmlns:a16="http://schemas.microsoft.com/office/drawing/2014/main" id="{513E3563-10AA-9001-20F5-FCC156458C1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85127" y="731520"/>
            <a:ext cx="8293787" cy="4304427"/>
          </a:xfrm>
          <a:prstGeom prst="rect">
            <a:avLst/>
          </a:prstGeom>
        </p:spPr>
      </p:pic>
      <p:sp>
        <p:nvSpPr>
          <p:cNvPr id="13" name="Title 3">
            <a:extLst>
              <a:ext uri="{FF2B5EF4-FFF2-40B4-BE49-F238E27FC236}">
                <a16:creationId xmlns:a16="http://schemas.microsoft.com/office/drawing/2014/main" id="{9B6E4028-2FB0-84CA-50B2-CB1BCE70A6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4239" y="3544800"/>
            <a:ext cx="2959101" cy="768096"/>
          </a:xfrm>
        </p:spPr>
        <p:txBody>
          <a:bodyPr>
            <a:normAutofit fontScale="90000"/>
          </a:bodyPr>
          <a:lstStyle/>
          <a:p>
            <a:r>
              <a:rPr lang="en-US" dirty="0"/>
              <a:t>Funding level options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7F0A9E5E-6B67-9322-DB49-0C72C868E42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2624" y="5334748"/>
            <a:ext cx="5201584" cy="1223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240221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41ABAB0-5F3C-ECC0-47AA-DEA2DE7D84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33</a:t>
            </a:fld>
            <a:endParaRPr lang="en-US" dirty="0"/>
          </a:p>
        </p:txBody>
      </p:sp>
      <p:sp>
        <p:nvSpPr>
          <p:cNvPr id="8" name="Content Placeholder 4">
            <a:extLst>
              <a:ext uri="{FF2B5EF4-FFF2-40B4-BE49-F238E27FC236}">
                <a16:creationId xmlns:a16="http://schemas.microsoft.com/office/drawing/2014/main" id="{CD6AB36B-1B31-5880-C67E-BE7987E2586A}"/>
              </a:ext>
            </a:extLst>
          </p:cNvPr>
          <p:cNvSpPr txBox="1">
            <a:spLocks/>
          </p:cNvSpPr>
          <p:nvPr/>
        </p:nvSpPr>
        <p:spPr>
          <a:xfrm>
            <a:off x="6417794" y="5267840"/>
            <a:ext cx="3448833" cy="104776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360"/>
              </a:spcBef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Proxima Nova" panose="02000506030000020004" pitchFamily="50" charset="0"/>
                <a:ea typeface="+mn-ea"/>
                <a:cs typeface="+mn-cs"/>
              </a:defRPr>
            </a:lvl1pPr>
            <a:lvl2pPr marL="685800" indent="-347472" algn="l" defTabSz="914400" rtl="0" eaLnBrk="1" latinLnBrk="0" hangingPunct="1">
              <a:lnSpc>
                <a:spcPct val="100000"/>
              </a:lnSpc>
              <a:spcBef>
                <a:spcPts val="36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Proxima Nova" panose="02000506030000020004" pitchFamily="50" charset="0"/>
                <a:ea typeface="+mn-ea"/>
                <a:cs typeface="+mn-cs"/>
              </a:defRPr>
            </a:lvl2pPr>
            <a:lvl3pPr marL="1143000" indent="-347472" algn="l" defTabSz="914400" rtl="0" eaLnBrk="1" latinLnBrk="0" hangingPunct="1">
              <a:lnSpc>
                <a:spcPct val="100000"/>
              </a:lnSpc>
              <a:spcBef>
                <a:spcPts val="36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Proxima Nova" panose="02000506030000020004" pitchFamily="50" charset="0"/>
                <a:ea typeface="+mn-ea"/>
                <a:cs typeface="+mn-cs"/>
              </a:defRPr>
            </a:lvl3pPr>
            <a:lvl4pPr marL="1600200" indent="-347472" algn="l" defTabSz="914400" rtl="0" eaLnBrk="1" latinLnBrk="0" hangingPunct="1">
              <a:lnSpc>
                <a:spcPct val="100000"/>
              </a:lnSpc>
              <a:spcBef>
                <a:spcPts val="36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Proxima Nova" panose="02000506030000020004" pitchFamily="50" charset="0"/>
                <a:ea typeface="+mn-ea"/>
                <a:cs typeface="+mn-cs"/>
              </a:defRPr>
            </a:lvl4pPr>
            <a:lvl5pPr marL="2057400" indent="-347472" algn="l" defTabSz="914400" rtl="0" eaLnBrk="1" latinLnBrk="0" hangingPunct="1">
              <a:lnSpc>
                <a:spcPct val="100000"/>
              </a:lnSpc>
              <a:spcBef>
                <a:spcPts val="36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Proxima Nova" panose="02000506030000020004" pitchFamily="50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b="1" dirty="0">
                <a:solidFill>
                  <a:schemeClr val="accent1">
                    <a:lumMod val="75000"/>
                  </a:schemeClr>
                </a:solidFill>
              </a:rPr>
              <a:t>Based on 3-Yr Average</a:t>
            </a:r>
          </a:p>
          <a:p>
            <a:pPr marL="512763" indent="-277813">
              <a:buFont typeface="Arial" panose="020B0604020202020204" pitchFamily="34" charset="0"/>
              <a:buChar char="•"/>
            </a:pPr>
            <a:r>
              <a:rPr lang="en-US" sz="2400" dirty="0"/>
              <a:t>Significant funding gap persists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F966096E-7D23-D85D-70DA-F23802C5AD8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2624" y="5334748"/>
            <a:ext cx="5201584" cy="1223902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188BBA60-BDEB-402D-6FCC-651B64924BAE}"/>
              </a:ext>
            </a:extLst>
          </p:cNvPr>
          <p:cNvSpPr/>
          <p:nvPr/>
        </p:nvSpPr>
        <p:spPr>
          <a:xfrm>
            <a:off x="456670" y="5334748"/>
            <a:ext cx="5317538" cy="450434"/>
          </a:xfrm>
          <a:prstGeom prst="rect">
            <a:avLst/>
          </a:prstGeom>
          <a:noFill/>
          <a:ln w="571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Chart, line chart&#10;&#10;Description automatically generated">
            <a:extLst>
              <a:ext uri="{FF2B5EF4-FFF2-40B4-BE49-F238E27FC236}">
                <a16:creationId xmlns:a16="http://schemas.microsoft.com/office/drawing/2014/main" id="{2EAD5E8C-7CDA-61FB-70BF-A54D5CFA6DE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83340" y="1072818"/>
            <a:ext cx="8894345" cy="4024412"/>
          </a:xfrm>
          <a:prstGeom prst="rect">
            <a:avLst/>
          </a:prstGeom>
        </p:spPr>
      </p:pic>
      <p:sp>
        <p:nvSpPr>
          <p:cNvPr id="11" name="Title 3">
            <a:extLst>
              <a:ext uri="{FF2B5EF4-FFF2-40B4-BE49-F238E27FC236}">
                <a16:creationId xmlns:a16="http://schemas.microsoft.com/office/drawing/2014/main" id="{133C7FED-E4F5-FD3D-F8F3-C65E9C6A37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4239" y="3544800"/>
            <a:ext cx="2959101" cy="768096"/>
          </a:xfrm>
        </p:spPr>
        <p:txBody>
          <a:bodyPr>
            <a:normAutofit fontScale="90000"/>
          </a:bodyPr>
          <a:lstStyle/>
          <a:p>
            <a:r>
              <a:rPr lang="en-US" dirty="0"/>
              <a:t>Funding level options</a:t>
            </a:r>
          </a:p>
        </p:txBody>
      </p:sp>
    </p:spTree>
    <p:extLst>
      <p:ext uri="{BB962C8B-B14F-4D97-AF65-F5344CB8AC3E}">
        <p14:creationId xmlns:p14="http://schemas.microsoft.com/office/powerpoint/2010/main" val="8998348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41ABAB0-5F3C-ECC0-47AA-DEA2DE7D84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34</a:t>
            </a:fld>
            <a:endParaRPr lang="en-US" dirty="0"/>
          </a:p>
        </p:txBody>
      </p:sp>
      <p:sp>
        <p:nvSpPr>
          <p:cNvPr id="6" name="Content Placeholder 4">
            <a:extLst>
              <a:ext uri="{FF2B5EF4-FFF2-40B4-BE49-F238E27FC236}">
                <a16:creationId xmlns:a16="http://schemas.microsoft.com/office/drawing/2014/main" id="{7B4C1101-68D6-D7F3-5049-80C796D7499D}"/>
              </a:ext>
            </a:extLst>
          </p:cNvPr>
          <p:cNvSpPr txBox="1">
            <a:spLocks/>
          </p:cNvSpPr>
          <p:nvPr/>
        </p:nvSpPr>
        <p:spPr>
          <a:xfrm>
            <a:off x="6417794" y="5261297"/>
            <a:ext cx="3766944" cy="104776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360"/>
              </a:spcBef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Proxima Nova" panose="02000506030000020004" pitchFamily="50" charset="0"/>
                <a:ea typeface="+mn-ea"/>
                <a:cs typeface="+mn-cs"/>
              </a:defRPr>
            </a:lvl1pPr>
            <a:lvl2pPr marL="685800" indent="-347472" algn="l" defTabSz="914400" rtl="0" eaLnBrk="1" latinLnBrk="0" hangingPunct="1">
              <a:lnSpc>
                <a:spcPct val="100000"/>
              </a:lnSpc>
              <a:spcBef>
                <a:spcPts val="36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Proxima Nova" panose="02000506030000020004" pitchFamily="50" charset="0"/>
                <a:ea typeface="+mn-ea"/>
                <a:cs typeface="+mn-cs"/>
              </a:defRPr>
            </a:lvl2pPr>
            <a:lvl3pPr marL="1143000" indent="-347472" algn="l" defTabSz="914400" rtl="0" eaLnBrk="1" latinLnBrk="0" hangingPunct="1">
              <a:lnSpc>
                <a:spcPct val="100000"/>
              </a:lnSpc>
              <a:spcBef>
                <a:spcPts val="36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Proxima Nova" panose="02000506030000020004" pitchFamily="50" charset="0"/>
                <a:ea typeface="+mn-ea"/>
                <a:cs typeface="+mn-cs"/>
              </a:defRPr>
            </a:lvl3pPr>
            <a:lvl4pPr marL="1600200" indent="-347472" algn="l" defTabSz="914400" rtl="0" eaLnBrk="1" latinLnBrk="0" hangingPunct="1">
              <a:lnSpc>
                <a:spcPct val="100000"/>
              </a:lnSpc>
              <a:spcBef>
                <a:spcPts val="36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Proxima Nova" panose="02000506030000020004" pitchFamily="50" charset="0"/>
                <a:ea typeface="+mn-ea"/>
                <a:cs typeface="+mn-cs"/>
              </a:defRPr>
            </a:lvl4pPr>
            <a:lvl5pPr marL="2057400" indent="-347472" algn="l" defTabSz="914400" rtl="0" eaLnBrk="1" latinLnBrk="0" hangingPunct="1">
              <a:lnSpc>
                <a:spcPct val="100000"/>
              </a:lnSpc>
              <a:spcBef>
                <a:spcPts val="36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Proxima Nova" panose="02000506030000020004" pitchFamily="50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b="1" dirty="0">
                <a:solidFill>
                  <a:schemeClr val="accent1">
                    <a:lumMod val="75000"/>
                  </a:schemeClr>
                </a:solidFill>
              </a:rPr>
              <a:t>Based on 4-Yr Average</a:t>
            </a:r>
          </a:p>
          <a:p>
            <a:pPr marL="512763" indent="-277813">
              <a:buFont typeface="Arial" panose="020B0604020202020204" pitchFamily="34" charset="0"/>
              <a:buChar char="•"/>
            </a:pPr>
            <a:r>
              <a:rPr lang="en-US" sz="2400" dirty="0"/>
              <a:t>Less significant funding gap</a:t>
            </a:r>
          </a:p>
        </p:txBody>
      </p:sp>
      <p:sp>
        <p:nvSpPr>
          <p:cNvPr id="10" name="Title 3">
            <a:extLst>
              <a:ext uri="{FF2B5EF4-FFF2-40B4-BE49-F238E27FC236}">
                <a16:creationId xmlns:a16="http://schemas.microsoft.com/office/drawing/2014/main" id="{453B54C0-1906-50D5-32F1-AB90C11E83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4239" y="3544800"/>
            <a:ext cx="2959101" cy="768096"/>
          </a:xfrm>
        </p:spPr>
        <p:txBody>
          <a:bodyPr>
            <a:normAutofit fontScale="90000"/>
          </a:bodyPr>
          <a:lstStyle/>
          <a:p>
            <a:r>
              <a:rPr lang="en-US" dirty="0"/>
              <a:t>Funding level options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B13B5666-BABF-4216-9A3E-12061FDBBF8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2624" y="5334748"/>
            <a:ext cx="5201584" cy="1223902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0B493951-F1AE-D9B9-92AF-DB11BF0E41EF}"/>
              </a:ext>
            </a:extLst>
          </p:cNvPr>
          <p:cNvSpPr/>
          <p:nvPr/>
        </p:nvSpPr>
        <p:spPr>
          <a:xfrm>
            <a:off x="456670" y="5721482"/>
            <a:ext cx="5317538" cy="450434"/>
          </a:xfrm>
          <a:prstGeom prst="rect">
            <a:avLst/>
          </a:prstGeom>
          <a:noFill/>
          <a:ln w="571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66E7FF91-F106-6A00-C1F5-BFA057F4AABC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3083340" y="1078240"/>
            <a:ext cx="8894345" cy="40135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17098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41ABAB0-5F3C-ECC0-47AA-DEA2DE7D84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35</a:t>
            </a:fld>
            <a:endParaRPr lang="en-US" dirty="0"/>
          </a:p>
        </p:txBody>
      </p:sp>
      <p:sp>
        <p:nvSpPr>
          <p:cNvPr id="7" name="Content Placeholder 4">
            <a:extLst>
              <a:ext uri="{FF2B5EF4-FFF2-40B4-BE49-F238E27FC236}">
                <a16:creationId xmlns:a16="http://schemas.microsoft.com/office/drawing/2014/main" id="{7F0F5846-08FE-803F-F966-0DA2A0E8260D}"/>
              </a:ext>
            </a:extLst>
          </p:cNvPr>
          <p:cNvSpPr txBox="1">
            <a:spLocks/>
          </p:cNvSpPr>
          <p:nvPr/>
        </p:nvSpPr>
        <p:spPr>
          <a:xfrm>
            <a:off x="6417794" y="5267840"/>
            <a:ext cx="3766944" cy="104776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360"/>
              </a:spcBef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Proxima Nova" panose="02000506030000020004" pitchFamily="50" charset="0"/>
                <a:ea typeface="+mn-ea"/>
                <a:cs typeface="+mn-cs"/>
              </a:defRPr>
            </a:lvl1pPr>
            <a:lvl2pPr marL="685800" indent="-347472" algn="l" defTabSz="914400" rtl="0" eaLnBrk="1" latinLnBrk="0" hangingPunct="1">
              <a:lnSpc>
                <a:spcPct val="100000"/>
              </a:lnSpc>
              <a:spcBef>
                <a:spcPts val="36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Proxima Nova" panose="02000506030000020004" pitchFamily="50" charset="0"/>
                <a:ea typeface="+mn-ea"/>
                <a:cs typeface="+mn-cs"/>
              </a:defRPr>
            </a:lvl2pPr>
            <a:lvl3pPr marL="1143000" indent="-347472" algn="l" defTabSz="914400" rtl="0" eaLnBrk="1" latinLnBrk="0" hangingPunct="1">
              <a:lnSpc>
                <a:spcPct val="100000"/>
              </a:lnSpc>
              <a:spcBef>
                <a:spcPts val="36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Proxima Nova" panose="02000506030000020004" pitchFamily="50" charset="0"/>
                <a:ea typeface="+mn-ea"/>
                <a:cs typeface="+mn-cs"/>
              </a:defRPr>
            </a:lvl3pPr>
            <a:lvl4pPr marL="1600200" indent="-347472" algn="l" defTabSz="914400" rtl="0" eaLnBrk="1" latinLnBrk="0" hangingPunct="1">
              <a:lnSpc>
                <a:spcPct val="100000"/>
              </a:lnSpc>
              <a:spcBef>
                <a:spcPts val="36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Proxima Nova" panose="02000506030000020004" pitchFamily="50" charset="0"/>
                <a:ea typeface="+mn-ea"/>
                <a:cs typeface="+mn-cs"/>
              </a:defRPr>
            </a:lvl4pPr>
            <a:lvl5pPr marL="2057400" indent="-347472" algn="l" defTabSz="914400" rtl="0" eaLnBrk="1" latinLnBrk="0" hangingPunct="1">
              <a:lnSpc>
                <a:spcPct val="100000"/>
              </a:lnSpc>
              <a:spcBef>
                <a:spcPts val="36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Proxima Nova" panose="02000506030000020004" pitchFamily="50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b="1" dirty="0">
                <a:solidFill>
                  <a:schemeClr val="accent1">
                    <a:lumMod val="75000"/>
                  </a:schemeClr>
                </a:solidFill>
              </a:rPr>
              <a:t>Based on 5-Yr Average</a:t>
            </a:r>
          </a:p>
          <a:p>
            <a:pPr marL="512763" indent="-277813">
              <a:buFont typeface="Arial" panose="020B0604020202020204" pitchFamily="34" charset="0"/>
              <a:buChar char="•"/>
            </a:pPr>
            <a:r>
              <a:rPr lang="en-US" sz="2400" dirty="0"/>
              <a:t>Funding requirements are met</a:t>
            </a:r>
          </a:p>
        </p:txBody>
      </p:sp>
      <p:sp>
        <p:nvSpPr>
          <p:cNvPr id="10" name="Title 3">
            <a:extLst>
              <a:ext uri="{FF2B5EF4-FFF2-40B4-BE49-F238E27FC236}">
                <a16:creationId xmlns:a16="http://schemas.microsoft.com/office/drawing/2014/main" id="{99B13B94-A2FE-9BDF-0C9A-8DBDDAB33A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4239" y="3544800"/>
            <a:ext cx="2959101" cy="768096"/>
          </a:xfrm>
        </p:spPr>
        <p:txBody>
          <a:bodyPr>
            <a:normAutofit fontScale="90000"/>
          </a:bodyPr>
          <a:lstStyle/>
          <a:p>
            <a:r>
              <a:rPr lang="en-US" dirty="0"/>
              <a:t>Funding level options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DD7A1B15-578B-B1EB-7229-2292F1BEDEA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2624" y="5334748"/>
            <a:ext cx="5201584" cy="1223902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3ACD3972-7FDE-13E8-324E-23C74EE44782}"/>
              </a:ext>
            </a:extLst>
          </p:cNvPr>
          <p:cNvSpPr/>
          <p:nvPr/>
        </p:nvSpPr>
        <p:spPr>
          <a:xfrm>
            <a:off x="456670" y="6108216"/>
            <a:ext cx="5317538" cy="450434"/>
          </a:xfrm>
          <a:prstGeom prst="rect">
            <a:avLst/>
          </a:prstGeom>
          <a:noFill/>
          <a:ln w="571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2BBE6A76-37AE-2438-8A2C-905AE71F1639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3083340" y="1078240"/>
            <a:ext cx="8894345" cy="40135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86772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B52758-8BFE-EA1B-739F-C9DCD2FE61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8952" y="731520"/>
            <a:ext cx="10671048" cy="768096"/>
          </a:xfrm>
        </p:spPr>
        <p:txBody>
          <a:bodyPr/>
          <a:lstStyle/>
          <a:p>
            <a:r>
              <a:rPr lang="en-US" dirty="0"/>
              <a:t>How does this affect me?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1189E0F-14CC-8EC4-480C-F7E7849BCB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36</a:t>
            </a:fld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3CD9BBF-B636-86FF-AB8E-0974CD18BC6E}"/>
              </a:ext>
            </a:extLst>
          </p:cNvPr>
          <p:cNvSpPr>
            <a:spLocks noGrp="1"/>
          </p:cNvSpPr>
          <p:nvPr>
            <p:ph type="body" idx="4294967295"/>
          </p:nvPr>
        </p:nvSpPr>
        <p:spPr>
          <a:xfrm>
            <a:off x="1078770" y="1912651"/>
            <a:ext cx="3821113" cy="411163"/>
          </a:xfrm>
        </p:spPr>
        <p:txBody>
          <a:bodyPr>
            <a:normAutofit fontScale="85000" lnSpcReduction="20000"/>
          </a:bodyPr>
          <a:lstStyle/>
          <a:p>
            <a:pPr marL="0" indent="0" algn="ctr">
              <a:buNone/>
            </a:pPr>
            <a:r>
              <a:rPr lang="en-US" dirty="0">
                <a:latin typeface="Aachen BT" panose="02040906030706050204" pitchFamily="18" charset="0"/>
              </a:rPr>
              <a:t>METER RATIOS</a:t>
            </a:r>
          </a:p>
        </p:txBody>
      </p:sp>
      <p:graphicFrame>
        <p:nvGraphicFramePr>
          <p:cNvPr id="6" name="Table 7">
            <a:extLst>
              <a:ext uri="{FF2B5EF4-FFF2-40B4-BE49-F238E27FC236}">
                <a16:creationId xmlns:a16="http://schemas.microsoft.com/office/drawing/2014/main" id="{D8192ACA-81A1-96F6-7F10-497465E6E8C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17242298"/>
              </p:ext>
            </p:extLst>
          </p:nvPr>
        </p:nvGraphicFramePr>
        <p:xfrm>
          <a:off x="758952" y="2542540"/>
          <a:ext cx="4460748" cy="3235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86916">
                  <a:extLst>
                    <a:ext uri="{9D8B030D-6E8A-4147-A177-3AD203B41FA5}">
                      <a16:colId xmlns:a16="http://schemas.microsoft.com/office/drawing/2014/main" val="741005635"/>
                    </a:ext>
                  </a:extLst>
                </a:gridCol>
                <a:gridCol w="1486916">
                  <a:extLst>
                    <a:ext uri="{9D8B030D-6E8A-4147-A177-3AD203B41FA5}">
                      <a16:colId xmlns:a16="http://schemas.microsoft.com/office/drawing/2014/main" val="1940618319"/>
                    </a:ext>
                  </a:extLst>
                </a:gridCol>
                <a:gridCol w="1486916">
                  <a:extLst>
                    <a:ext uri="{9D8B030D-6E8A-4147-A177-3AD203B41FA5}">
                      <a16:colId xmlns:a16="http://schemas.microsoft.com/office/drawing/2014/main" val="269654560"/>
                    </a:ext>
                  </a:extLst>
                </a:gridCol>
              </a:tblGrid>
              <a:tr h="370840">
                <a:tc gridSpan="3"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latin typeface="Proxima Nova" panose="02000506030000020004" pitchFamily="50" charset="0"/>
                        </a:rPr>
                        <a:t>Potable Meters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3344398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bg1"/>
                          </a:solidFill>
                          <a:latin typeface="Proxima Nova" panose="02000506030000020004" pitchFamily="50" charset="0"/>
                        </a:rPr>
                        <a:t>Meter</a:t>
                      </a:r>
                    </a:p>
                  </a:txBody>
                  <a:tcP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bg1"/>
                          </a:solidFill>
                          <a:latin typeface="Proxima Nova" panose="02000506030000020004" pitchFamily="50" charset="0"/>
                        </a:rPr>
                        <a:t>Number of Meters</a:t>
                      </a:r>
                    </a:p>
                  </a:txBody>
                  <a:tcP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bg1"/>
                          </a:solidFill>
                          <a:latin typeface="Proxima Nova" panose="02000506030000020004" pitchFamily="50" charset="0"/>
                        </a:rPr>
                        <a:t>AWWA Ratio</a:t>
                      </a:r>
                    </a:p>
                  </a:txBody>
                  <a:tcP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47663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Proxima Nova" panose="02000506030000020004" pitchFamily="50" charset="0"/>
                        </a:rPr>
                        <a:t>¾”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Proxima Nova" panose="02000506030000020004" pitchFamily="50" charset="0"/>
                        </a:rPr>
                        <a:t>7,044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Proxima Nova" panose="02000506030000020004" pitchFamily="50" charset="0"/>
                        </a:rPr>
                        <a:t>1.00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459846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Proxima Nova" panose="02000506030000020004" pitchFamily="50" charset="0"/>
                        </a:rPr>
                        <a:t>1”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Proxima Nova" panose="02000506030000020004" pitchFamily="50" charset="0"/>
                        </a:rPr>
                        <a:t>885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Proxima Nova" panose="02000506030000020004" pitchFamily="50" charset="0"/>
                        </a:rPr>
                        <a:t>1.67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601955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Proxima Nova" panose="02000506030000020004" pitchFamily="50" charset="0"/>
                        </a:rPr>
                        <a:t>1 ½”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Proxima Nova" panose="02000506030000020004" pitchFamily="50" charset="0"/>
                        </a:rPr>
                        <a:t>152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Proxima Nova" panose="02000506030000020004" pitchFamily="50" charset="0"/>
                        </a:rPr>
                        <a:t>3.33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5257637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Proxima Nova" panose="02000506030000020004" pitchFamily="50" charset="0"/>
                        </a:rPr>
                        <a:t>2”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Proxima Nova" panose="02000506030000020004" pitchFamily="50" charset="0"/>
                        </a:rPr>
                        <a:t>66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Proxima Nova" panose="02000506030000020004" pitchFamily="50" charset="0"/>
                        </a:rPr>
                        <a:t>5.33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2711154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Proxima Nova" panose="02000506030000020004" pitchFamily="50" charset="0"/>
                        </a:rPr>
                        <a:t>3”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Proxima Nova" panose="02000506030000020004" pitchFamily="50" charset="0"/>
                        </a:rPr>
                        <a:t>29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Proxima Nova" panose="02000506030000020004" pitchFamily="50" charset="0"/>
                        </a:rPr>
                        <a:t>11.67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2323183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Proxima Nova" panose="02000506030000020004" pitchFamily="50" charset="0"/>
                        </a:rPr>
                        <a:t>4”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Proxima Nova" panose="02000506030000020004" pitchFamily="50" charset="0"/>
                        </a:rPr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Proxima Nova" panose="02000506030000020004" pitchFamily="50" charset="0"/>
                        </a:rPr>
                        <a:t>21.00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41309424"/>
                  </a:ext>
                </a:extLst>
              </a:tr>
            </a:tbl>
          </a:graphicData>
        </a:graphic>
      </p:graphicFrame>
      <p:graphicFrame>
        <p:nvGraphicFramePr>
          <p:cNvPr id="8" name="Table 9">
            <a:extLst>
              <a:ext uri="{FF2B5EF4-FFF2-40B4-BE49-F238E27FC236}">
                <a16:creationId xmlns:a16="http://schemas.microsoft.com/office/drawing/2014/main" id="{CB41765A-F785-8C30-94DF-9BAACF0C985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46789992"/>
              </p:ext>
            </p:extLst>
          </p:nvPr>
        </p:nvGraphicFramePr>
        <p:xfrm>
          <a:off x="5555266" y="2542540"/>
          <a:ext cx="5874734" cy="2595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37634">
                  <a:extLst>
                    <a:ext uri="{9D8B030D-6E8A-4147-A177-3AD203B41FA5}">
                      <a16:colId xmlns:a16="http://schemas.microsoft.com/office/drawing/2014/main" val="1653201469"/>
                    </a:ext>
                  </a:extLst>
                </a:gridCol>
                <a:gridCol w="1765300">
                  <a:extLst>
                    <a:ext uri="{9D8B030D-6E8A-4147-A177-3AD203B41FA5}">
                      <a16:colId xmlns:a16="http://schemas.microsoft.com/office/drawing/2014/main" val="2414130636"/>
                    </a:ext>
                  </a:extLst>
                </a:gridCol>
                <a:gridCol w="1549400">
                  <a:extLst>
                    <a:ext uri="{9D8B030D-6E8A-4147-A177-3AD203B41FA5}">
                      <a16:colId xmlns:a16="http://schemas.microsoft.com/office/drawing/2014/main" val="244793667"/>
                    </a:ext>
                  </a:extLst>
                </a:gridCol>
                <a:gridCol w="1422400">
                  <a:extLst>
                    <a:ext uri="{9D8B030D-6E8A-4147-A177-3AD203B41FA5}">
                      <a16:colId xmlns:a16="http://schemas.microsoft.com/office/drawing/2014/main" val="158118586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Proxima Nova" panose="02000506030000020004" pitchFamily="50" charset="0"/>
                        </a:rPr>
                        <a:t>Meter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Proxima Nova" panose="02000506030000020004" pitchFamily="50" charset="0"/>
                        </a:rPr>
                        <a:t>3 </a:t>
                      </a:r>
                      <a:r>
                        <a:rPr lang="en-US" dirty="0" err="1">
                          <a:latin typeface="Proxima Nova" panose="02000506030000020004" pitchFamily="50" charset="0"/>
                        </a:rPr>
                        <a:t>Yr</a:t>
                      </a:r>
                      <a:r>
                        <a:rPr lang="en-US" dirty="0">
                          <a:latin typeface="Proxima Nova" panose="02000506030000020004" pitchFamily="50" charset="0"/>
                        </a:rPr>
                        <a:t> Avg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Proxima Nova" panose="02000506030000020004" pitchFamily="50" charset="0"/>
                        </a:rPr>
                        <a:t>4 </a:t>
                      </a:r>
                      <a:r>
                        <a:rPr lang="en-US" dirty="0" err="1">
                          <a:latin typeface="Proxima Nova" panose="02000506030000020004" pitchFamily="50" charset="0"/>
                        </a:rPr>
                        <a:t>Yr</a:t>
                      </a:r>
                      <a:r>
                        <a:rPr lang="en-US" dirty="0">
                          <a:latin typeface="Proxima Nova" panose="02000506030000020004" pitchFamily="50" charset="0"/>
                        </a:rPr>
                        <a:t> Avg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Proxima Nova" panose="02000506030000020004" pitchFamily="50" charset="0"/>
                        </a:rPr>
                        <a:t>5 </a:t>
                      </a:r>
                      <a:r>
                        <a:rPr lang="en-US" dirty="0" err="1">
                          <a:latin typeface="Proxima Nova" panose="02000506030000020004" pitchFamily="50" charset="0"/>
                        </a:rPr>
                        <a:t>Yr</a:t>
                      </a:r>
                      <a:r>
                        <a:rPr lang="en-US" dirty="0">
                          <a:latin typeface="Proxima Nova" panose="02000506030000020004" pitchFamily="50" charset="0"/>
                        </a:rPr>
                        <a:t> Avg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0979702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Proxima Nova" panose="02000506030000020004" pitchFamily="50" charset="0"/>
                        </a:rPr>
                        <a:t>¾”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Proxima Nova" panose="02000506030000020004" pitchFamily="50" charset="0"/>
                        </a:rPr>
                        <a:t>$273.62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Proxima Nova" panose="02000506030000020004" pitchFamily="50" charset="0"/>
                        </a:rPr>
                        <a:t>$351.94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Proxima Nova" panose="02000506030000020004" pitchFamily="50" charset="0"/>
                        </a:rPr>
                        <a:t>$404.30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8721593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Proxima Nova" panose="02000506030000020004" pitchFamily="50" charset="0"/>
                        </a:rPr>
                        <a:t>1”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Proxima Nova" panose="02000506030000020004" pitchFamily="50" charset="0"/>
                        </a:rPr>
                        <a:t>$456.03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Proxima Nova" panose="02000506030000020004" pitchFamily="50" charset="0"/>
                        </a:rPr>
                        <a:t>$586.57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Proxima Nova" panose="02000506030000020004" pitchFamily="50" charset="0"/>
                        </a:rPr>
                        <a:t>$673.83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1468118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Proxima Nova" panose="02000506030000020004" pitchFamily="50" charset="0"/>
                        </a:rPr>
                        <a:t>1 ½”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Proxima Nova" panose="02000506030000020004" pitchFamily="50" charset="0"/>
                        </a:rPr>
                        <a:t>$912.07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Proxima Nova" panose="02000506030000020004" pitchFamily="50" charset="0"/>
                        </a:rPr>
                        <a:t>$1,173.14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Proxima Nova" panose="02000506030000020004" pitchFamily="50" charset="0"/>
                        </a:rPr>
                        <a:t>$1,347.66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4138958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Proxima Nova" panose="02000506030000020004" pitchFamily="50" charset="0"/>
                        </a:rPr>
                        <a:t>2”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Proxima Nova" panose="02000506030000020004" pitchFamily="50" charset="0"/>
                        </a:rPr>
                        <a:t>$1,459.30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Proxima Nova" panose="02000506030000020004" pitchFamily="50" charset="0"/>
                        </a:rPr>
                        <a:t>$1,877.02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Proxima Nova" panose="02000506030000020004" pitchFamily="50" charset="0"/>
                        </a:rPr>
                        <a:t>$2,156.25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6432213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Proxima Nova" panose="02000506030000020004" pitchFamily="50" charset="0"/>
                        </a:rPr>
                        <a:t>3”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Proxima Nova" panose="02000506030000020004" pitchFamily="50" charset="0"/>
                        </a:rPr>
                        <a:t>$3,193.14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Proxima Nova" panose="02000506030000020004" pitchFamily="50" charset="0"/>
                        </a:rPr>
                        <a:t>$4,107.15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Proxima Nova" panose="02000506030000020004" pitchFamily="50" charset="0"/>
                        </a:rPr>
                        <a:t>$4,718.14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3072934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Proxima Nova" panose="02000506030000020004" pitchFamily="50" charset="0"/>
                        </a:rPr>
                        <a:t>4”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Proxima Nova" panose="02000506030000020004" pitchFamily="50" charset="0"/>
                        </a:rPr>
                        <a:t>$5,746.01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Proxima Nova" panose="02000506030000020004" pitchFamily="50" charset="0"/>
                        </a:rPr>
                        <a:t>$7,390.77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Proxima Nova" panose="02000506030000020004" pitchFamily="50" charset="0"/>
                        </a:rPr>
                        <a:t>$8,490.23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77284195"/>
                  </a:ext>
                </a:extLst>
              </a:tr>
            </a:tbl>
          </a:graphicData>
        </a:graphic>
      </p:graphicFrame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C8F0DA3A-7711-BE7B-5474-7DAD51AA5713}"/>
              </a:ext>
            </a:extLst>
          </p:cNvPr>
          <p:cNvSpPr txBox="1">
            <a:spLocks/>
          </p:cNvSpPr>
          <p:nvPr/>
        </p:nvSpPr>
        <p:spPr>
          <a:xfrm>
            <a:off x="6582076" y="1912650"/>
            <a:ext cx="3821113" cy="411163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347472" indent="-347472" algn="l" defTabSz="914400" rtl="0" eaLnBrk="1" latinLnBrk="0" hangingPunct="1">
              <a:lnSpc>
                <a:spcPct val="100000"/>
              </a:lnSpc>
              <a:spcBef>
                <a:spcPts val="36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Proxima Nova" panose="02000506030000020004" pitchFamily="50" charset="0"/>
                <a:ea typeface="+mn-ea"/>
                <a:cs typeface="+mn-cs"/>
              </a:defRPr>
            </a:lvl1pPr>
            <a:lvl2pPr marL="685800" indent="-347472" algn="l" defTabSz="914400" rtl="0" eaLnBrk="1" latinLnBrk="0" hangingPunct="1">
              <a:lnSpc>
                <a:spcPct val="100000"/>
              </a:lnSpc>
              <a:spcBef>
                <a:spcPts val="36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Proxima Nova" panose="02000506030000020004" pitchFamily="50" charset="0"/>
                <a:ea typeface="+mn-ea"/>
                <a:cs typeface="+mn-cs"/>
              </a:defRPr>
            </a:lvl2pPr>
            <a:lvl3pPr marL="1143000" indent="-347472" algn="l" defTabSz="914400" rtl="0" eaLnBrk="1" latinLnBrk="0" hangingPunct="1">
              <a:lnSpc>
                <a:spcPct val="100000"/>
              </a:lnSpc>
              <a:spcBef>
                <a:spcPts val="36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Proxima Nova" panose="02000506030000020004" pitchFamily="50" charset="0"/>
                <a:ea typeface="+mn-ea"/>
                <a:cs typeface="+mn-cs"/>
              </a:defRPr>
            </a:lvl3pPr>
            <a:lvl4pPr marL="1600200" indent="-347472" algn="l" defTabSz="914400" rtl="0" eaLnBrk="1" latinLnBrk="0" hangingPunct="1">
              <a:lnSpc>
                <a:spcPct val="100000"/>
              </a:lnSpc>
              <a:spcBef>
                <a:spcPts val="36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Proxima Nova" panose="02000506030000020004" pitchFamily="50" charset="0"/>
                <a:ea typeface="+mn-ea"/>
                <a:cs typeface="+mn-cs"/>
              </a:defRPr>
            </a:lvl4pPr>
            <a:lvl5pPr marL="2057400" indent="-347472" algn="l" defTabSz="914400" rtl="0" eaLnBrk="1" latinLnBrk="0" hangingPunct="1">
              <a:lnSpc>
                <a:spcPct val="100000"/>
              </a:lnSpc>
              <a:spcBef>
                <a:spcPts val="36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Proxima Nova" panose="02000506030000020004" pitchFamily="50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dirty="0">
                <a:latin typeface="Aachen BT" panose="02040906030706050204" pitchFamily="18" charset="0"/>
              </a:rPr>
              <a:t>COMPARISON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F47535C-C3BB-1C28-498D-F6E937DF2DE2}"/>
              </a:ext>
            </a:extLst>
          </p:cNvPr>
          <p:cNvSpPr/>
          <p:nvPr/>
        </p:nvSpPr>
        <p:spPr>
          <a:xfrm>
            <a:off x="609332" y="3509140"/>
            <a:ext cx="4754880" cy="429768"/>
          </a:xfrm>
          <a:prstGeom prst="rect">
            <a:avLst/>
          </a:prstGeom>
          <a:noFill/>
          <a:ln w="571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0FB1191-FFE6-C46C-F1F1-83A265F773A7}"/>
              </a:ext>
            </a:extLst>
          </p:cNvPr>
          <p:cNvSpPr/>
          <p:nvPr/>
        </p:nvSpPr>
        <p:spPr>
          <a:xfrm>
            <a:off x="5411785" y="2903258"/>
            <a:ext cx="6152029" cy="411480"/>
          </a:xfrm>
          <a:prstGeom prst="rect">
            <a:avLst/>
          </a:prstGeom>
          <a:noFill/>
          <a:ln w="571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21051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D5672F-E743-5842-A340-8C3DA2388C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3323" y="1248936"/>
            <a:ext cx="2838183" cy="4360126"/>
          </a:xfrm>
        </p:spPr>
        <p:txBody>
          <a:bodyPr>
            <a:normAutofit fontScale="90000"/>
          </a:bodyPr>
          <a:lstStyle/>
          <a:p>
            <a:r>
              <a:rPr lang="en-US" dirty="0"/>
              <a:t>How will this appear on my property tax bill?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26FFCF7-BBF3-A317-5E9E-9D83EE248A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37</a:t>
            </a:fld>
            <a:endParaRPr lang="en-US" dirty="0"/>
          </a:p>
        </p:txBody>
      </p:sp>
      <p:pic>
        <p:nvPicPr>
          <p:cNvPr id="3" name="Content Placeholder 6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6450B2C2-44D6-CA87-CF10-A831BF49B69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601" r="6310"/>
          <a:stretch/>
        </p:blipFill>
        <p:spPr>
          <a:xfrm>
            <a:off x="3595915" y="167298"/>
            <a:ext cx="7542474" cy="65234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709669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26FFCF7-BBF3-A317-5E9E-9D83EE248A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38</a:t>
            </a:fld>
            <a:endParaRPr lang="en-US" dirty="0"/>
          </a:p>
        </p:txBody>
      </p:sp>
      <p:pic>
        <p:nvPicPr>
          <p:cNvPr id="9" name="Content Placeholder 8" descr="Text&#10;&#10;Description automatically generated">
            <a:extLst>
              <a:ext uri="{FF2B5EF4-FFF2-40B4-BE49-F238E27FC236}">
                <a16:creationId xmlns:a16="http://schemas.microsoft.com/office/drawing/2014/main" id="{8628E87D-82C6-B7E7-4072-C01FE4F937A2}"/>
              </a:ext>
            </a:extLst>
          </p:cNvPr>
          <p:cNvPicPr>
            <a:picLocks noGrp="1" noChangeAspect="1"/>
          </p:cNvPicPr>
          <p:nvPr>
            <p:ph idx="4294967295"/>
          </p:nvPr>
        </p:nvPicPr>
        <p:blipFill>
          <a:blip r:embed="rId3"/>
          <a:stretch>
            <a:fillRect/>
          </a:stretch>
        </p:blipFill>
        <p:spPr>
          <a:xfrm>
            <a:off x="3668400" y="81405"/>
            <a:ext cx="7417461" cy="6650585"/>
          </a:xfr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77B0AACD-116B-1ECB-18DD-F58FD0A23483}"/>
              </a:ext>
            </a:extLst>
          </p:cNvPr>
          <p:cNvSpPr txBox="1">
            <a:spLocks/>
          </p:cNvSpPr>
          <p:nvPr/>
        </p:nvSpPr>
        <p:spPr>
          <a:xfrm>
            <a:off x="255746" y="1248937"/>
            <a:ext cx="2924140" cy="4360126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0000"/>
          </a:bodyPr>
          <a:lstStyle>
            <a:lvl1pPr algn="ctr" defTabSz="914400" rtl="0" eaLnBrk="1" latinLnBrk="0" hangingPunct="1">
              <a:lnSpc>
                <a:spcPts val="4875"/>
              </a:lnSpc>
              <a:spcBef>
                <a:spcPct val="0"/>
              </a:spcBef>
              <a:buNone/>
              <a:defRPr sz="4400" b="1" kern="1200" cap="all" baseline="0">
                <a:solidFill>
                  <a:schemeClr val="accent1"/>
                </a:solidFill>
                <a:latin typeface="Aachen BT" panose="02040906030706050204" pitchFamily="18" charset="0"/>
                <a:ea typeface="+mj-ea"/>
                <a:cs typeface="+mj-cs"/>
              </a:defRPr>
            </a:lvl1pPr>
          </a:lstStyle>
          <a:p>
            <a:r>
              <a:rPr lang="en-US" dirty="0"/>
              <a:t>How will this appear on my property tax bill?</a:t>
            </a:r>
          </a:p>
        </p:txBody>
      </p:sp>
    </p:spTree>
    <p:extLst>
      <p:ext uri="{BB962C8B-B14F-4D97-AF65-F5344CB8AC3E}">
        <p14:creationId xmlns:p14="http://schemas.microsoft.com/office/powerpoint/2010/main" val="332091210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6D5EC6-260B-4789-1908-4D12F812D5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Next Steps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433B34E-A2C7-BAB1-36F0-04C7DD38628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40830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58E02C-5398-A2EC-C967-324C4598EA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99616" y="965200"/>
            <a:ext cx="5693664" cy="768096"/>
          </a:xfrm>
        </p:spPr>
        <p:txBody>
          <a:bodyPr/>
          <a:lstStyle/>
          <a:p>
            <a:r>
              <a:rPr lang="en-US" dirty="0"/>
              <a:t>Agenda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56C3483-C008-37F9-30F1-B121B4F48B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99616" y="2002537"/>
            <a:ext cx="5693664" cy="3122168"/>
          </a:xfrm>
        </p:spPr>
        <p:txBody>
          <a:bodyPr/>
          <a:lstStyle/>
          <a:p>
            <a:pPr marL="346075" indent="-214313">
              <a:buFont typeface="Arial" panose="020B0604020202020204" pitchFamily="34" charset="0"/>
              <a:buChar char="•"/>
            </a:pPr>
            <a:r>
              <a:rPr lang="en-US" sz="2400" dirty="0"/>
              <a:t>Why we’re here</a:t>
            </a:r>
          </a:p>
          <a:p>
            <a:pPr marL="346075" indent="-214313">
              <a:buFont typeface="Arial" panose="020B0604020202020204" pitchFamily="34" charset="0"/>
              <a:buChar char="•"/>
            </a:pPr>
            <a:r>
              <a:rPr lang="en-US" dirty="0"/>
              <a:t>Who we are and what we do</a:t>
            </a:r>
          </a:p>
          <a:p>
            <a:pPr marL="346075" indent="-214313">
              <a:buFont typeface="Arial" panose="020B0604020202020204" pitchFamily="34" charset="0"/>
              <a:buChar char="•"/>
            </a:pPr>
            <a:r>
              <a:rPr lang="en-US" sz="2400" dirty="0"/>
              <a:t>Financial Challenges</a:t>
            </a:r>
          </a:p>
          <a:p>
            <a:pPr marL="346075" indent="-214313">
              <a:buFont typeface="Arial" panose="020B0604020202020204" pitchFamily="34" charset="0"/>
              <a:buChar char="•"/>
            </a:pPr>
            <a:r>
              <a:rPr lang="en-US" sz="2400" dirty="0"/>
              <a:t>Plan for the future</a:t>
            </a:r>
          </a:p>
          <a:p>
            <a:pPr marL="346075" indent="-214313">
              <a:buFont typeface="Arial" panose="020B0604020202020204" pitchFamily="34" charset="0"/>
              <a:buChar char="•"/>
            </a:pPr>
            <a:r>
              <a:rPr lang="en-US" dirty="0"/>
              <a:t>Next Steps</a:t>
            </a:r>
          </a:p>
          <a:p>
            <a:pPr marL="346075" indent="-214313">
              <a:buFont typeface="Arial" panose="020B0604020202020204" pitchFamily="34" charset="0"/>
              <a:buChar char="•"/>
            </a:pPr>
            <a:r>
              <a:rPr lang="en-US" dirty="0"/>
              <a:t>Q&amp;A</a:t>
            </a:r>
          </a:p>
        </p:txBody>
      </p:sp>
    </p:spTree>
    <p:extLst>
      <p:ext uri="{BB962C8B-B14F-4D97-AF65-F5344CB8AC3E}">
        <p14:creationId xmlns:p14="http://schemas.microsoft.com/office/powerpoint/2010/main" val="3387812205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7B61E817-540C-F2D8-878D-2ADA992BB645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3"/>
          <a:srcRect l="14808" t="24" r="46958" b="-376"/>
          <a:stretch/>
        </p:blipFill>
        <p:spPr>
          <a:xfrm>
            <a:off x="0" y="0"/>
            <a:ext cx="3920647" cy="6860692"/>
          </a:xfrm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5586D65-BF9E-0027-3B87-AD5FC8C8B1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40</a:t>
            </a:fld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75B81437-5A48-6253-1CCA-95C467A913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Share your Input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77F02084-DA0E-3D80-9AA3-92EDA01A99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29145" y="2357476"/>
            <a:ext cx="7070697" cy="2700528"/>
          </a:xfrm>
        </p:spPr>
        <p:txBody>
          <a:bodyPr/>
          <a:lstStyle/>
          <a:p>
            <a:endParaRPr lang="en-US" sz="2000" dirty="0"/>
          </a:p>
          <a:p>
            <a:pPr marL="461963" indent="-285750">
              <a:buFont typeface="Arial" panose="020B0604020202020204" pitchFamily="34" charset="0"/>
              <a:buChar char="•"/>
            </a:pPr>
            <a:r>
              <a:rPr lang="en-US" sz="2000" dirty="0"/>
              <a:t>Upcoming Board meetings</a:t>
            </a:r>
          </a:p>
          <a:p>
            <a:pPr marL="919163" lvl="1" indent="-285750">
              <a:buFont typeface="Arial" panose="020B0604020202020204" pitchFamily="34" charset="0"/>
              <a:buChar char="•"/>
            </a:pPr>
            <a:r>
              <a:rPr lang="en-US" sz="2000" dirty="0"/>
              <a:t>April 11 – determine revenue requirements and review draft of Prop 218</a:t>
            </a:r>
          </a:p>
          <a:p>
            <a:pPr marL="919163" lvl="1" indent="-285750">
              <a:buFont typeface="Arial" panose="020B0604020202020204" pitchFamily="34" charset="0"/>
              <a:buChar char="•"/>
            </a:pPr>
            <a:r>
              <a:rPr lang="en-US" sz="2000" dirty="0"/>
              <a:t>April 25 – Approve Prop 218 notice</a:t>
            </a:r>
          </a:p>
          <a:p>
            <a:pPr marL="461963" indent="-285750">
              <a:buFont typeface="Arial" panose="020B0604020202020204" pitchFamily="34" charset="0"/>
              <a:buChar char="•"/>
            </a:pPr>
            <a:r>
              <a:rPr lang="en-US" sz="2000" dirty="0"/>
              <a:t>Develop “Bill Assistance Program” – enhance and expand existing Low-Income Program</a:t>
            </a:r>
          </a:p>
          <a:p>
            <a:pPr marL="461963" indent="-285750">
              <a:buFont typeface="Arial" panose="020B0604020202020204" pitchFamily="34" charset="0"/>
              <a:buChar char="•"/>
            </a:pPr>
            <a:r>
              <a:rPr lang="en-US" sz="2000" dirty="0"/>
              <a:t>Send Prop 218 notices</a:t>
            </a:r>
          </a:p>
          <a:p>
            <a:pPr marL="461963" indent="-285750">
              <a:buFont typeface="Arial" panose="020B0604020202020204" pitchFamily="34" charset="0"/>
              <a:buChar char="•"/>
            </a:pPr>
            <a:r>
              <a:rPr lang="en-US" sz="2000" dirty="0"/>
              <a:t>Public Hearing – June 13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4861348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D9C81C-6F7E-6B5F-BF98-396A976A6D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Questions?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1C108A0-5C95-B74E-78EB-0266E926174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345134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F5BA6CC9-8100-557E-BAF0-0330AAA85C1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Contact Us</a:t>
            </a:r>
          </a:p>
        </p:txBody>
      </p:sp>
      <p:sp>
        <p:nvSpPr>
          <p:cNvPr id="4" name="Subtitle 3">
            <a:extLst>
              <a:ext uri="{FF2B5EF4-FFF2-40B4-BE49-F238E27FC236}">
                <a16:creationId xmlns:a16="http://schemas.microsoft.com/office/drawing/2014/main" id="{8CCD1919-C7ED-B138-AB79-5D85C4972C9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err="1"/>
              <a:t>customerservice@cvwd.com</a:t>
            </a:r>
            <a:endParaRPr lang="en-US" dirty="0"/>
          </a:p>
          <a:p>
            <a:r>
              <a:rPr lang="en-US" dirty="0"/>
              <a:t>818-248-3925</a:t>
            </a:r>
          </a:p>
          <a:p>
            <a:r>
              <a:rPr lang="en-US" dirty="0" err="1"/>
              <a:t>www.cvwd.com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36763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 descr="A picture containing text, sky&#10;&#10;Description automatically generated">
            <a:extLst>
              <a:ext uri="{FF2B5EF4-FFF2-40B4-BE49-F238E27FC236}">
                <a16:creationId xmlns:a16="http://schemas.microsoft.com/office/drawing/2014/main" id="{37DABCAE-D4B6-B4F2-86C4-4246D92E95C0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/>
          <a:srcRect l="4702" r="4702"/>
          <a:stretch>
            <a:fillRect/>
          </a:stretch>
        </p:blipFill>
        <p:spPr>
          <a:xfrm rot="5400000">
            <a:off x="-1601788" y="1589088"/>
            <a:ext cx="6858001" cy="3679825"/>
          </a:xfrm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2169539-20F8-C394-F95C-415DABD136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5</a:t>
            </a:fld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567D6EC6-F1E2-D27D-FE5E-7768D0E964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Why we’re here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65666782-7464-D858-8ADF-639E1AADF78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/>
              <a:t>To address rising costs to provide water and sewer service, as well as the need to replace aging infrastructure, we plan to propose a charge to be added to property rolls for property owners in our service area.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268966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3F07A8-31FE-11FD-B809-9417FF1DAC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Who we are and what we do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9D8A30B-64EC-0D4A-237A-1A70B8B9FEC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18897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 descr="A close-up of a toy&#10;&#10;Description automatically generated with low confidence">
            <a:extLst>
              <a:ext uri="{FF2B5EF4-FFF2-40B4-BE49-F238E27FC236}">
                <a16:creationId xmlns:a16="http://schemas.microsoft.com/office/drawing/2014/main" id="{6D11C96E-1745-D631-EDBA-E5A2D5B6ABF0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/>
          <a:srcRect l="4702" r="4702"/>
          <a:stretch>
            <a:fillRect/>
          </a:stretch>
        </p:blipFill>
        <p:spPr>
          <a:xfrm rot="5400000">
            <a:off x="-1601788" y="1589088"/>
            <a:ext cx="6858001" cy="3679825"/>
          </a:xfrm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1623887-C9BF-6B48-5899-171AC3DF5E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7</a:t>
            </a:fld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6D5AC2EA-98B3-F7C0-A5B0-888B799C05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29146" y="1153514"/>
            <a:ext cx="7070697" cy="768096"/>
          </a:xfrm>
        </p:spPr>
        <p:txBody>
          <a:bodyPr/>
          <a:lstStyle/>
          <a:p>
            <a:r>
              <a:rPr lang="en-US" dirty="0"/>
              <a:t>Mission and Vision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92E898F2-B686-2193-D55A-85FB7D905B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29146" y="2043750"/>
            <a:ext cx="7229454" cy="2700528"/>
          </a:xfrm>
        </p:spPr>
        <p:txBody>
          <a:bodyPr/>
          <a:lstStyle/>
          <a:p>
            <a:r>
              <a:rPr lang="en-US" sz="2400" dirty="0"/>
              <a:t>Mission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en-US" sz="2400" dirty="0"/>
              <a:t>To provide quality water and wastewater services to the Crescenta Valley community in a dependable and economically responsible manner</a:t>
            </a:r>
          </a:p>
          <a:p>
            <a:endParaRPr lang="en-US" sz="2400" dirty="0"/>
          </a:p>
          <a:p>
            <a:r>
              <a:rPr lang="en-US" sz="2400" dirty="0"/>
              <a:t>Vision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en-US" sz="2400" dirty="0"/>
              <a:t>Secure sustainable water supplies and ensure infrastructure reliability, while furthering our commitment to accountability, transparency, and cost-effectiveness</a:t>
            </a:r>
          </a:p>
          <a:p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284583473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 descr="A picture containing yellow, dirty, construction&#10;&#10;Description automatically generated">
            <a:extLst>
              <a:ext uri="{FF2B5EF4-FFF2-40B4-BE49-F238E27FC236}">
                <a16:creationId xmlns:a16="http://schemas.microsoft.com/office/drawing/2014/main" id="{5C7039C2-3159-B978-8B1B-ADDC89DD39B5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3"/>
          <a:srcRect t="28456"/>
          <a:stretch/>
        </p:blipFill>
        <p:spPr>
          <a:xfrm rot="5400000">
            <a:off x="-1601788" y="1589088"/>
            <a:ext cx="6858001" cy="3679825"/>
          </a:xfrm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1623887-C9BF-6B48-5899-171AC3DF5E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8</a:t>
            </a:fld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6D5AC2EA-98B3-F7C0-A5B0-888B799C05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29146" y="1639162"/>
            <a:ext cx="7070697" cy="768096"/>
          </a:xfrm>
        </p:spPr>
        <p:txBody>
          <a:bodyPr/>
          <a:lstStyle/>
          <a:p>
            <a:r>
              <a:rPr lang="en-US" dirty="0"/>
              <a:t>Strategic Plan Update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92E898F2-B686-2193-D55A-85FB7D905B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16954" y="2456246"/>
            <a:ext cx="7070697" cy="2700528"/>
          </a:xfrm>
        </p:spPr>
        <p:txBody>
          <a:bodyPr/>
          <a:lstStyle/>
          <a:p>
            <a:r>
              <a:rPr lang="en-US" sz="2400" b="1" dirty="0">
                <a:solidFill>
                  <a:srgbClr val="111929"/>
                </a:solidFill>
              </a:rPr>
              <a:t>Goal</a:t>
            </a:r>
            <a:r>
              <a:rPr lang="en-US" sz="2400" dirty="0">
                <a:solidFill>
                  <a:srgbClr val="111929"/>
                </a:solidFill>
              </a:rPr>
              <a:t> – Reliable Water &amp; Wastewater Service</a:t>
            </a:r>
          </a:p>
          <a:p>
            <a:pPr marL="463550" indent="-231775">
              <a:buFont typeface="Arial" panose="020B0604020202020204" pitchFamily="34" charset="0"/>
              <a:buChar char="•"/>
            </a:pPr>
            <a:r>
              <a:rPr lang="en-US" sz="2400" i="1" dirty="0">
                <a:solidFill>
                  <a:srgbClr val="111929"/>
                </a:solidFill>
              </a:rPr>
              <a:t>Ensure infrastructure reliability and performance</a:t>
            </a:r>
          </a:p>
          <a:p>
            <a:endParaRPr lang="en-US" sz="2400" dirty="0"/>
          </a:p>
          <a:p>
            <a:r>
              <a:rPr lang="en-US" sz="2400" b="1" dirty="0">
                <a:solidFill>
                  <a:srgbClr val="111929"/>
                </a:solidFill>
              </a:rPr>
              <a:t>Goal </a:t>
            </a:r>
            <a:r>
              <a:rPr lang="en-US" sz="2400" dirty="0">
                <a:solidFill>
                  <a:srgbClr val="111929"/>
                </a:solidFill>
              </a:rPr>
              <a:t>– Fiscal Responsibility</a:t>
            </a:r>
          </a:p>
          <a:p>
            <a:pPr marL="463550" indent="-231775">
              <a:buFont typeface="Arial" panose="020B0604020202020204" pitchFamily="34" charset="0"/>
              <a:buChar char="•"/>
            </a:pPr>
            <a:r>
              <a:rPr lang="en-US" sz="2400" i="1" dirty="0">
                <a:solidFill>
                  <a:srgbClr val="111929"/>
                </a:solidFill>
              </a:rPr>
              <a:t>Improve financial stability</a:t>
            </a:r>
          </a:p>
          <a:p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102932755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 descr="A picture containing text, outdoor&#10;&#10;Description automatically generated">
            <a:extLst>
              <a:ext uri="{FF2B5EF4-FFF2-40B4-BE49-F238E27FC236}">
                <a16:creationId xmlns:a16="http://schemas.microsoft.com/office/drawing/2014/main" id="{506E7249-DF9A-3422-1A6C-FEC683B2E7D5}"/>
              </a:ext>
            </a:extLst>
          </p:cNvPr>
          <p:cNvPicPr>
            <a:picLocks noGrp="1" noChangeAspect="1"/>
          </p:cNvPicPr>
          <p:nvPr>
            <p:ph idx="4294967295"/>
          </p:nvPr>
        </p:nvPicPr>
        <p:blipFill rotWithShape="1">
          <a:blip r:embed="rId3"/>
          <a:srcRect l="4651" t="6627" r="5101" b="6795"/>
          <a:stretch/>
        </p:blipFill>
        <p:spPr>
          <a:xfrm>
            <a:off x="4370459" y="1002848"/>
            <a:ext cx="7202464" cy="5319273"/>
          </a:xfrm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6A7E6D9D-8DB3-5280-FC71-ED4ED7B7ED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95400" y="2034853"/>
            <a:ext cx="7013448" cy="1627632"/>
          </a:xfrm>
        </p:spPr>
        <p:txBody>
          <a:bodyPr/>
          <a:lstStyle/>
          <a:p>
            <a:r>
              <a:rPr lang="en-US" sz="4400" dirty="0">
                <a:latin typeface="Aachen BT" panose="02040906030706050204" pitchFamily="18" charset="0"/>
              </a:rPr>
              <a:t>History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6D036AF-2FC8-71FA-49BE-EDB8530A15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482933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VWD (Crescenta Valley Water District)">
      <a:dk1>
        <a:srgbClr val="283A5D"/>
      </a:dk1>
      <a:lt1>
        <a:sysClr val="window" lastClr="FFFFFF"/>
      </a:lt1>
      <a:dk2>
        <a:srgbClr val="283A5D"/>
      </a:dk2>
      <a:lt2>
        <a:srgbClr val="C0D7E0"/>
      </a:lt2>
      <a:accent1>
        <a:srgbClr val="1A6DAF"/>
      </a:accent1>
      <a:accent2>
        <a:srgbClr val="469CCA"/>
      </a:accent2>
      <a:accent3>
        <a:srgbClr val="89A8C0"/>
      </a:accent3>
      <a:accent4>
        <a:srgbClr val="11936F"/>
      </a:accent4>
      <a:accent5>
        <a:srgbClr val="75BDA7"/>
      </a:accent5>
      <a:accent6>
        <a:srgbClr val="58B6C0"/>
      </a:accent6>
      <a:hlink>
        <a:srgbClr val="469CCA"/>
      </a:hlink>
      <a:folHlink>
        <a:srgbClr val="E0354C"/>
      </a:folHlink>
    </a:clrScheme>
    <a:fontScheme name="Custom 22">
      <a:majorFont>
        <a:latin typeface="Arial Black"/>
        <a:ea typeface=""/>
        <a:cs typeface=""/>
      </a:majorFont>
      <a:minorFont>
        <a:latin typeface="Sabon Next LT"/>
        <a:ea typeface=""/>
        <a:cs typeface=""/>
      </a:minorFont>
    </a:fontScheme>
    <a:fmtScheme name="Subtle Solids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eometric-Color-Block_Win32_jx_v9.potx" id="{B1D493D9-AF74-4AD6-8F0C-5B1308D7041B}" vid="{1AA99070-5A1F-42D2-9F5B-E7354C964689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Metadata/LabelInfo.xml><?xml version="1.0" encoding="utf-8"?>
<clbl:labelList xmlns:clbl="http://schemas.microsoft.com/office/2020/mipLabelMetadata"/>
</file>

<file path=docProps/app.xml><?xml version="1.0" encoding="utf-8"?>
<Properties xmlns="http://schemas.openxmlformats.org/officeDocument/2006/extended-properties" xmlns:vt="http://schemas.openxmlformats.org/officeDocument/2006/docPropsVTypes">
  <Template>{4244CC4A-97D5-4A46-A205-5D7A881B18CF}tf78438558_win32</Template>
  <TotalTime>3043</TotalTime>
  <Words>3696</Words>
  <Application>Microsoft Macintosh PowerPoint</Application>
  <PresentationFormat>Widescreen</PresentationFormat>
  <Paragraphs>499</Paragraphs>
  <Slides>42</Slides>
  <Notes>36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42</vt:i4>
      </vt:variant>
    </vt:vector>
  </HeadingPairs>
  <TitlesOfParts>
    <vt:vector size="49" baseType="lpstr">
      <vt:lpstr>Aachen BT</vt:lpstr>
      <vt:lpstr>Arial</vt:lpstr>
      <vt:lpstr>Calibri</vt:lpstr>
      <vt:lpstr>Helvetica</vt:lpstr>
      <vt:lpstr>Proxima Nova</vt:lpstr>
      <vt:lpstr>Sabon Next LT</vt:lpstr>
      <vt:lpstr>Office Theme</vt:lpstr>
      <vt:lpstr>Virtual town hall Meeting</vt:lpstr>
      <vt:lpstr>Housekeeping</vt:lpstr>
      <vt:lpstr>Today’s Presenters</vt:lpstr>
      <vt:lpstr>Agenda</vt:lpstr>
      <vt:lpstr>Why we’re here</vt:lpstr>
      <vt:lpstr>Who we are and what we do</vt:lpstr>
      <vt:lpstr>Mission and Vision</vt:lpstr>
      <vt:lpstr>Strategic Plan Update</vt:lpstr>
      <vt:lpstr>History</vt:lpstr>
      <vt:lpstr>PowerPoint Presentation</vt:lpstr>
      <vt:lpstr>CVWD Today</vt:lpstr>
      <vt:lpstr>Water Supply</vt:lpstr>
      <vt:lpstr>Water Supply</vt:lpstr>
      <vt:lpstr>Water Treatment</vt:lpstr>
      <vt:lpstr>Water Storage</vt:lpstr>
      <vt:lpstr>Water Distribution</vt:lpstr>
      <vt:lpstr>Emergency Preparedness</vt:lpstr>
      <vt:lpstr>Customer Support</vt:lpstr>
      <vt:lpstr>Focus on Pipelines</vt:lpstr>
      <vt:lpstr>Focus on Pipelines</vt:lpstr>
      <vt:lpstr>Focus on Pipelines</vt:lpstr>
      <vt:lpstr>Financial challenges</vt:lpstr>
      <vt:lpstr>Challenges</vt:lpstr>
      <vt:lpstr>Opportunities</vt:lpstr>
      <vt:lpstr>Dedicated Stream of Revenue</vt:lpstr>
      <vt:lpstr>Rising ongoing costs</vt:lpstr>
      <vt:lpstr>Plan for the Future</vt:lpstr>
      <vt:lpstr>Pipeline Replacement Requirements</vt:lpstr>
      <vt:lpstr>Updated Pipeline Replacement Requirements</vt:lpstr>
      <vt:lpstr>Updated Pipeline Replacement Requirements</vt:lpstr>
      <vt:lpstr>Funding level options</vt:lpstr>
      <vt:lpstr>Funding level options</vt:lpstr>
      <vt:lpstr>Funding level options</vt:lpstr>
      <vt:lpstr>Funding level options</vt:lpstr>
      <vt:lpstr>Funding level options</vt:lpstr>
      <vt:lpstr>How does this affect me?</vt:lpstr>
      <vt:lpstr>How will this appear on my property tax bill?</vt:lpstr>
      <vt:lpstr>PowerPoint Presentation</vt:lpstr>
      <vt:lpstr>Next Steps</vt:lpstr>
      <vt:lpstr>Share your Input</vt:lpstr>
      <vt:lpstr>Questions?</vt:lpstr>
      <vt:lpstr>Contact Us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 title</dc:title>
  <dc:subject/>
  <dc:creator>Jessica Van Oyen</dc:creator>
  <cp:lastModifiedBy>Justin Glover</cp:lastModifiedBy>
  <cp:revision>16</cp:revision>
  <dcterms:created xsi:type="dcterms:W3CDTF">2023-03-18T01:27:10Z</dcterms:created>
  <dcterms:modified xsi:type="dcterms:W3CDTF">2023-04-03T20:06:37Z</dcterms:modified>
</cp:coreProperties>
</file>